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258" r:id="rId3"/>
    <p:sldId id="257" r:id="rId4"/>
    <p:sldId id="259" r:id="rId5"/>
    <p:sldId id="271" r:id="rId6"/>
    <p:sldId id="274" r:id="rId7"/>
    <p:sldId id="275" r:id="rId8"/>
    <p:sldId id="276" r:id="rId9"/>
    <p:sldId id="273" r:id="rId10"/>
    <p:sldId id="280" r:id="rId11"/>
    <p:sldId id="281" r:id="rId12"/>
    <p:sldId id="282" r:id="rId13"/>
    <p:sldId id="283" r:id="rId14"/>
    <p:sldId id="284" r:id="rId15"/>
    <p:sldId id="285" r:id="rId16"/>
    <p:sldId id="286" r:id="rId17"/>
    <p:sldId id="287" r:id="rId18"/>
    <p:sldId id="288" r:id="rId19"/>
    <p:sldId id="279" r:id="rId20"/>
    <p:sldId id="278" r:id="rId21"/>
    <p:sldId id="260"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varScale="1">
        <p:scale>
          <a:sx n="73" d="100"/>
          <a:sy n="73" d="100"/>
        </p:scale>
        <p:origin x="-43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pieChart>
        <c:varyColors val="1"/>
        <c:ser>
          <c:idx val="0"/>
          <c:order val="0"/>
          <c:dPt>
            <c:idx val="0"/>
            <c:spPr>
              <a:solidFill>
                <a:srgbClr val="FF0000"/>
              </a:solidFill>
            </c:spPr>
          </c:dPt>
          <c:dPt>
            <c:idx val="1"/>
            <c:spPr>
              <a:solidFill>
                <a:srgbClr val="FFA401"/>
              </a:solidFill>
            </c:spPr>
          </c:dPt>
          <c:dPt>
            <c:idx val="2"/>
            <c:spPr>
              <a:solidFill>
                <a:srgbClr val="FFFF00"/>
              </a:solidFill>
            </c:spPr>
          </c:dPt>
          <c:dPt>
            <c:idx val="3"/>
            <c:spPr>
              <a:solidFill>
                <a:srgbClr val="00B050"/>
              </a:solidFill>
            </c:spPr>
          </c:dPt>
          <c:dLbls>
            <c:txPr>
              <a:bodyPr/>
              <a:lstStyle/>
              <a:p>
                <a:pPr>
                  <a:defRPr sz="1600"/>
                </a:pPr>
                <a:endParaRPr lang="en-US"/>
              </a:p>
            </c:txPr>
            <c:showPercent val="1"/>
            <c:showLeaderLines val="1"/>
          </c:dLbls>
          <c:cat>
            <c:strRef>
              <c:f>Sheet1!$A$1:$A$4</c:f>
              <c:strCache>
                <c:ptCount val="4"/>
                <c:pt idx="0">
                  <c:v>Red</c:v>
                </c:pt>
                <c:pt idx="1">
                  <c:v>Orange</c:v>
                </c:pt>
                <c:pt idx="2">
                  <c:v>Yellow</c:v>
                </c:pt>
                <c:pt idx="3">
                  <c:v>Green</c:v>
                </c:pt>
              </c:strCache>
            </c:strRef>
          </c:cat>
          <c:val>
            <c:numRef>
              <c:f>Sheet1!$B$1:$B$4</c:f>
              <c:numCache>
                <c:formatCode>General</c:formatCode>
                <c:ptCount val="4"/>
                <c:pt idx="0">
                  <c:v>229</c:v>
                </c:pt>
                <c:pt idx="1">
                  <c:v>248</c:v>
                </c:pt>
                <c:pt idx="2">
                  <c:v>230</c:v>
                </c:pt>
                <c:pt idx="3">
                  <c:v>235</c:v>
                </c:pt>
              </c:numCache>
            </c:numRef>
          </c:val>
        </c:ser>
        <c:dLbls>
          <c:showPercent val="1"/>
        </c:dLbls>
        <c:firstSliceAng val="0"/>
      </c:pieChart>
    </c:plotArea>
    <c:legend>
      <c:legendPos val="r"/>
      <c:layout>
        <c:manualLayout>
          <c:xMode val="edge"/>
          <c:yMode val="edge"/>
          <c:x val="0.66624007647192318"/>
          <c:y val="0.10702928581295762"/>
          <c:w val="0.29474919801691435"/>
          <c:h val="0.7006580098540317"/>
        </c:manualLayout>
      </c:layout>
      <c:txPr>
        <a:bodyPr/>
        <a:lstStyle/>
        <a:p>
          <a:pPr>
            <a:defRPr sz="2000"/>
          </a:pPr>
          <a:endParaRPr lang="en-US"/>
        </a:p>
      </c:txPr>
    </c:legend>
    <c:plotVisOnly val="1"/>
  </c:chart>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7D9F3C3-0374-44AA-B0DA-5CF299EB9E07}" type="datetimeFigureOut">
              <a:rPr lang="en-US"/>
              <a:pPr>
                <a:defRPr/>
              </a:pPr>
              <a:t>5/2/2012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D61E0D3-10C1-42D7-A401-4D53C02F6B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Straight Connector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D601E349-EB26-4A93-90F2-20A754537A7E}" type="datetimeFigureOut">
              <a:rPr lang="en-US"/>
              <a:pPr>
                <a:defRPr/>
              </a:pPr>
              <a:t>5/2/2012</a:t>
            </a:fld>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69609F77-6C82-4FDC-AABC-21C72455D1C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560A87C-239B-4DD5-8A52-BF5F10E9E9F0}" type="datetimeFigureOut">
              <a:rPr lang="en-US"/>
              <a:pPr>
                <a:defRPr/>
              </a:pPr>
              <a:t>5/2/2012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50F6219-D03B-4655-B3DC-AB6F01AEFE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845C20E-CBBA-4779-BC2A-148D1786F287}" type="datetimeFigureOut">
              <a:rPr lang="en-US"/>
              <a:pPr>
                <a:defRPr/>
              </a:pPr>
              <a:t>5/2/2012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1C4730F-7EF8-4752-A1D5-12C4264C554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3282B9B0-B492-4CF4-A23A-324F0CD8C483}" type="datetimeFigureOut">
              <a:rPr lang="en-US"/>
              <a:pPr>
                <a:defRPr/>
              </a:pPr>
              <a:t>5/2/2012</a:t>
            </a:fld>
            <a:endParaRPr lang="en-US"/>
          </a:p>
        </p:txBody>
      </p:sp>
      <p:sp>
        <p:nvSpPr>
          <p:cNvPr id="5" name="Slide Number Placeholder 8"/>
          <p:cNvSpPr>
            <a:spLocks noGrp="1"/>
          </p:cNvSpPr>
          <p:nvPr>
            <p:ph type="sldNum" sz="quarter" idx="11"/>
          </p:nvPr>
        </p:nvSpPr>
        <p:spPr/>
        <p:txBody>
          <a:bodyPr rtlCol="0"/>
          <a:lstStyle>
            <a:lvl1pPr>
              <a:defRPr/>
            </a:lvl1pPr>
          </a:lstStyle>
          <a:p>
            <a:pPr>
              <a:defRPr/>
            </a:pPr>
            <a:fld id="{03557C6E-2450-4474-9178-6D30BA8EEB90}" type="slidenum">
              <a:rPr lang="en-US"/>
              <a:pPr>
                <a:defRPr/>
              </a:pPr>
              <a:t>‹#›</a:t>
            </a:fld>
            <a:endParaRPr lang="en-US"/>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Straight Connector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Straight Connector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traight Connector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ACC387EF-6FF6-44CD-A161-6827F52E3C51}" type="datetimeFigureOut">
              <a:rPr lang="en-US"/>
              <a:pPr>
                <a:defRPr/>
              </a:pPr>
              <a:t>5/2/2012</a:t>
            </a:fld>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8DA8F1F5-9E7B-4276-BEEB-46754A2BC74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B5EF20A-9A42-4D38-A7F0-B00EAD1F727B}" type="datetimeFigureOut">
              <a:rPr lang="en-US"/>
              <a:pPr>
                <a:defRPr/>
              </a:pPr>
              <a:t>5/2/2012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7417FEC4-859E-4782-B814-53BF62A4C82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9F4C8AFE-BA4E-4972-9993-D1D4B506FF6C}" type="datetimeFigureOut">
              <a:rPr lang="en-US"/>
              <a:pPr>
                <a:defRPr/>
              </a:pPr>
              <a:t>5/2/2012</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954F2201-6CFE-48DB-98F6-16D08A06433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8775256C-199B-44DE-B8DB-7C72B9D71C90}" type="datetimeFigureOut">
              <a:rPr lang="en-US"/>
              <a:pPr>
                <a:defRPr/>
              </a:pPr>
              <a:t>5/2/2012</a:t>
            </a:fld>
            <a:endParaRPr lang="en-US"/>
          </a:p>
        </p:txBody>
      </p:sp>
      <p:sp>
        <p:nvSpPr>
          <p:cNvPr id="4" name="Slide Number Placeholder 6"/>
          <p:cNvSpPr>
            <a:spLocks noGrp="1"/>
          </p:cNvSpPr>
          <p:nvPr>
            <p:ph type="sldNum" sz="quarter" idx="11"/>
          </p:nvPr>
        </p:nvSpPr>
        <p:spPr/>
        <p:txBody>
          <a:bodyPr rtlCol="0"/>
          <a:lstStyle>
            <a:lvl1pPr>
              <a:defRPr/>
            </a:lvl1pPr>
          </a:lstStyle>
          <a:p>
            <a:pPr>
              <a:defRPr/>
            </a:pPr>
            <a:fld id="{EB66B476-C0B6-4193-BBBA-8649E393F751}" type="slidenum">
              <a:rPr lang="en-US"/>
              <a:pPr>
                <a:defRPr/>
              </a:pPr>
              <a:t>‹#›</a:t>
            </a:fld>
            <a:endParaRPr lang="en-US"/>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27CEBD14-FF2C-4D48-A125-EE66629A7722}" type="datetimeFigureOut">
              <a:rPr lang="en-US"/>
              <a:pPr>
                <a:defRPr/>
              </a:pPr>
              <a:t>5/2/2012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ACDA38C3-2ADF-4EC5-84DF-96A2C406BB3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Straight Connector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Ov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D55A8985-F888-4922-8C12-59B4102FF64B}" type="datetimeFigureOut">
              <a:rPr lang="en-US"/>
              <a:pPr>
                <a:defRPr/>
              </a:pPr>
              <a:t>5/2/2012</a:t>
            </a:fld>
            <a:endParaRPr lang="en-US"/>
          </a:p>
        </p:txBody>
      </p:sp>
      <p:sp>
        <p:nvSpPr>
          <p:cNvPr id="13" name="Slide Number Placeholder 21"/>
          <p:cNvSpPr>
            <a:spLocks noGrp="1"/>
          </p:cNvSpPr>
          <p:nvPr>
            <p:ph type="sldNum" sz="quarter" idx="11"/>
          </p:nvPr>
        </p:nvSpPr>
        <p:spPr/>
        <p:txBody>
          <a:bodyPr rtlCol="0"/>
          <a:lstStyle>
            <a:lvl1pPr>
              <a:defRPr/>
            </a:lvl1pPr>
          </a:lstStyle>
          <a:p>
            <a:pPr>
              <a:defRPr/>
            </a:pPr>
            <a:fld id="{739D1AD6-A939-46B4-AE48-78BEE4ECDD96}" type="slidenum">
              <a:rPr lang="en-US"/>
              <a:pPr>
                <a:defRPr/>
              </a:pPr>
              <a:t>‹#›</a:t>
            </a:fld>
            <a:endParaRPr lang="en-US"/>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Ov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Straight Connector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CA7D900D-CACC-4818-BC4D-0DF0B1B0407B}" type="datetimeFigureOut">
              <a:rPr lang="en-US"/>
              <a:pPr>
                <a:defRPr/>
              </a:pPr>
              <a:t>5/2/2012</a:t>
            </a:fld>
            <a:endParaRPr lang="en-US"/>
          </a:p>
        </p:txBody>
      </p:sp>
      <p:sp>
        <p:nvSpPr>
          <p:cNvPr id="13" name="Slide Number Placeholder 17"/>
          <p:cNvSpPr>
            <a:spLocks noGrp="1"/>
          </p:cNvSpPr>
          <p:nvPr>
            <p:ph type="sldNum" sz="quarter" idx="11"/>
          </p:nvPr>
        </p:nvSpPr>
        <p:spPr/>
        <p:txBody>
          <a:bodyPr rtlCol="0"/>
          <a:lstStyle>
            <a:lvl1pPr>
              <a:defRPr/>
            </a:lvl1pPr>
          </a:lstStyle>
          <a:p>
            <a:pPr>
              <a:defRPr/>
            </a:pPr>
            <a:fld id="{E3DE23DB-F5BC-45B9-BD26-C0EA88369296}" type="slidenum">
              <a:rPr lang="en-US"/>
              <a:pPr>
                <a:defRPr/>
              </a:pPr>
              <a:t>‹#›</a:t>
            </a:fld>
            <a:endParaRPr lang="en-US"/>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defRPr>
            </a:lvl1pPr>
          </a:lstStyle>
          <a:p>
            <a:pPr>
              <a:defRPr/>
            </a:pPr>
            <a:fld id="{3281D3A3-95F2-47FB-8D75-103E95165F1B}" type="datetimeFigureOut">
              <a:rPr lang="en-US"/>
              <a:pPr>
                <a:defRPr/>
              </a:pPr>
              <a:t>5/2/2012</a:t>
            </a:fld>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defRPr>
            </a:lvl1pPr>
          </a:lstStyle>
          <a:p>
            <a:pPr>
              <a:defRPr/>
            </a:pPr>
            <a:fld id="{3FE2D39E-BCCD-406B-8687-385559AA120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19" r:id="rId4"/>
    <p:sldLayoutId id="2147483718" r:id="rId5"/>
    <p:sldLayoutId id="2147483723" r:id="rId6"/>
    <p:sldLayoutId id="2147483717" r:id="rId7"/>
    <p:sldLayoutId id="2147483724" r:id="rId8"/>
    <p:sldLayoutId id="2147483725" r:id="rId9"/>
    <p:sldLayoutId id="2147483716" r:id="rId10"/>
    <p:sldLayoutId id="2147483715" r:id="rId11"/>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5.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1676400"/>
            <a:ext cx="6172200" cy="1894362"/>
          </a:xfrm>
        </p:spPr>
        <p:txBody>
          <a:bodyPr>
            <a:noAutofit/>
          </a:bodyPr>
          <a:lstStyle/>
          <a:p>
            <a:pPr fontAlgn="auto">
              <a:spcAft>
                <a:spcPts val="0"/>
              </a:spcAft>
              <a:defRPr/>
            </a:pPr>
            <a:r>
              <a:rPr lang="en-US" sz="66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Sour Patch </a:t>
            </a:r>
            <a:br>
              <a:rPr lang="en-US" sz="66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66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Kids</a:t>
            </a:r>
            <a:endParaRPr lang="en-US" sz="6600"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4338" name="Subtitle 2"/>
          <p:cNvSpPr>
            <a:spLocks noGrp="1"/>
          </p:cNvSpPr>
          <p:nvPr>
            <p:ph type="subTitle" idx="1"/>
          </p:nvPr>
        </p:nvSpPr>
        <p:spPr>
          <a:xfrm>
            <a:off x="1447800" y="3810000"/>
            <a:ext cx="7391400" cy="1752600"/>
          </a:xfrm>
        </p:spPr>
        <p:txBody>
          <a:bodyPr/>
          <a:lstStyle/>
          <a:p>
            <a:pPr algn="ctr"/>
            <a:r>
              <a:rPr lang="en-US" sz="3200" smtClean="0">
                <a:solidFill>
                  <a:schemeClr val="tx1"/>
                </a:solidFill>
              </a:rPr>
              <a:t>How sweet of a deal are you really getting?</a:t>
            </a:r>
          </a:p>
          <a:p>
            <a:pPr algn="ctr"/>
            <a:r>
              <a:rPr lang="en-US" smtClean="0"/>
              <a:t> </a:t>
            </a:r>
          </a:p>
        </p:txBody>
      </p:sp>
      <p:sp>
        <p:nvSpPr>
          <p:cNvPr id="14339" name="TextBox 3"/>
          <p:cNvSpPr txBox="1">
            <a:spLocks noChangeArrowheads="1"/>
          </p:cNvSpPr>
          <p:nvPr/>
        </p:nvSpPr>
        <p:spPr bwMode="auto">
          <a:xfrm>
            <a:off x="381000" y="6172200"/>
            <a:ext cx="3421063" cy="366713"/>
          </a:xfrm>
          <a:prstGeom prst="rect">
            <a:avLst/>
          </a:prstGeom>
          <a:noFill/>
          <a:ln w="9525">
            <a:noFill/>
            <a:miter lim="800000"/>
            <a:headEnd/>
            <a:tailEnd/>
          </a:ln>
        </p:spPr>
        <p:txBody>
          <a:bodyPr wrap="none">
            <a:spAutoFit/>
          </a:bodyPr>
          <a:lstStyle/>
          <a:p>
            <a:r>
              <a:rPr lang="en-US">
                <a:latin typeface="Century Schoolbook" pitchFamily="18" charset="0"/>
              </a:rPr>
              <a:t>By Kelly, Ashley, and Amanda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fontAlgn="auto">
              <a:spcAft>
                <a:spcPts val="0"/>
              </a:spcAft>
              <a:defRPr/>
            </a:pPr>
            <a:r>
              <a:rPr lang="en-US" dirty="0" smtClean="0"/>
              <a:t>Assumptions for 1 sample t-test</a:t>
            </a:r>
            <a:br>
              <a:rPr lang="en-US" dirty="0" smtClean="0"/>
            </a:br>
            <a:r>
              <a:rPr lang="en-US" dirty="0" smtClean="0"/>
              <a:t>(to see if the 15.0 claim fits)</a:t>
            </a:r>
            <a:endParaRPr lang="en-US" dirty="0"/>
          </a:p>
        </p:txBody>
      </p:sp>
      <p:sp>
        <p:nvSpPr>
          <p:cNvPr id="23554" name="Content Placeholder 6"/>
          <p:cNvSpPr>
            <a:spLocks noGrp="1"/>
          </p:cNvSpPr>
          <p:nvPr>
            <p:ph sz="quarter" idx="2"/>
          </p:nvPr>
        </p:nvSpPr>
        <p:spPr/>
        <p:txBody>
          <a:bodyPr/>
          <a:lstStyle/>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Pop ≥ 10n</a:t>
            </a:r>
          </a:p>
          <a:p>
            <a:pPr marL="457200" indent="-457200">
              <a:buFont typeface="Century Schoolbook" pitchFamily="18" charset="0"/>
              <a:buAutoNum type="arabicParenR"/>
            </a:pPr>
            <a:r>
              <a:rPr lang="en-US" smtClean="0"/>
              <a:t>Normal population or n ≥ 30 </a:t>
            </a:r>
          </a:p>
        </p:txBody>
      </p:sp>
      <p:sp>
        <p:nvSpPr>
          <p:cNvPr id="23555" name="Content Placeholder 8"/>
          <p:cNvSpPr>
            <a:spLocks noGrp="1"/>
          </p:cNvSpPr>
          <p:nvPr>
            <p:ph sz="quarter" idx="4"/>
          </p:nvPr>
        </p:nvSpPr>
        <p:spPr/>
        <p:txBody>
          <a:bodyPr/>
          <a:lstStyle/>
          <a:p>
            <a:pPr marL="457200" indent="-457200">
              <a:buFont typeface="Century Schoolbook" pitchFamily="18" charset="0"/>
              <a:buAutoNum type="arabicPeriod"/>
            </a:pPr>
            <a:r>
              <a:rPr lang="en-US" smtClean="0"/>
              <a:t>Assumed representative</a:t>
            </a:r>
          </a:p>
          <a:p>
            <a:pPr marL="457200" indent="-457200">
              <a:buFont typeface="Century Schoolbook" pitchFamily="18" charset="0"/>
              <a:buAutoNum type="arabicPeriod"/>
            </a:pPr>
            <a:r>
              <a:rPr lang="en-US" smtClean="0"/>
              <a:t>Population of all Sour Patch Kids packets is greater than 1,400</a:t>
            </a:r>
          </a:p>
          <a:p>
            <a:pPr marL="457200" indent="-457200">
              <a:buFont typeface="Century Schoolbook" pitchFamily="18" charset="0"/>
              <a:buAutoNum type="arabicPeriod"/>
            </a:pPr>
            <a:r>
              <a:rPr lang="en-US" smtClean="0"/>
              <a:t>140 ≥ 30 </a:t>
            </a:r>
          </a:p>
          <a:p>
            <a:pPr marL="457200" indent="-457200">
              <a:buFont typeface="Century Schoolbook" pitchFamily="18" charset="0"/>
              <a:buAutoNum type="arabicPeriod"/>
            </a:pPr>
            <a:endParaRPr lang="en-US" smtClean="0"/>
          </a:p>
        </p:txBody>
      </p:sp>
      <p:sp>
        <p:nvSpPr>
          <p:cNvPr id="23556" name="Text Placeholder 5"/>
          <p:cNvSpPr>
            <a:spLocks noGrp="1"/>
          </p:cNvSpPr>
          <p:nvPr>
            <p:ph type="body" sz="quarter" idx="1"/>
          </p:nvPr>
        </p:nvSpPr>
        <p:spPr>
          <a:xfrm>
            <a:off x="457200" y="1570038"/>
            <a:ext cx="3657600" cy="658812"/>
          </a:xfrm>
        </p:spPr>
        <p:txBody>
          <a:bodyPr/>
          <a:lstStyle/>
          <a:p>
            <a:r>
              <a:rPr lang="en-US" smtClean="0"/>
              <a:t>STATE	</a:t>
            </a:r>
          </a:p>
        </p:txBody>
      </p:sp>
      <p:sp>
        <p:nvSpPr>
          <p:cNvPr id="23557" name="Text Placeholder 7"/>
          <p:cNvSpPr>
            <a:spLocks noGrp="1"/>
          </p:cNvSpPr>
          <p:nvPr>
            <p:ph type="body" sz="quarter" idx="3"/>
          </p:nvPr>
        </p:nvSpPr>
        <p:spPr>
          <a:xfrm>
            <a:off x="4343400" y="1570038"/>
            <a:ext cx="3657600" cy="658812"/>
          </a:xfrm>
        </p:spPr>
        <p:txBody>
          <a:bodyPr/>
          <a:lstStyle/>
          <a:p>
            <a:r>
              <a:rPr lang="en-US" smtClean="0"/>
              <a:t>CHECK</a:t>
            </a:r>
          </a:p>
        </p:txBody>
      </p:sp>
      <p:sp>
        <p:nvSpPr>
          <p:cNvPr id="23558" name="TextBox 7"/>
          <p:cNvSpPr txBox="1">
            <a:spLocks noChangeArrowheads="1"/>
          </p:cNvSpPr>
          <p:nvPr/>
        </p:nvSpPr>
        <p:spPr bwMode="auto">
          <a:xfrm>
            <a:off x="381000" y="5562600"/>
            <a:ext cx="7467600" cy="400050"/>
          </a:xfrm>
          <a:prstGeom prst="rect">
            <a:avLst/>
          </a:prstGeom>
          <a:noFill/>
          <a:ln w="9525">
            <a:noFill/>
            <a:miter lim="800000"/>
            <a:headEnd/>
            <a:tailEnd/>
          </a:ln>
        </p:spPr>
        <p:txBody>
          <a:bodyPr>
            <a:spAutoFit/>
          </a:bodyPr>
          <a:lstStyle/>
          <a:p>
            <a:r>
              <a:rPr lang="en-US" sz="2000">
                <a:latin typeface="Century Schoolbook" pitchFamily="18" charset="0"/>
              </a:rPr>
              <a:t>Conditions met → Student’s t-distribution → 1 sample t-test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1143000"/>
          </a:xfrm>
        </p:spPr>
        <p:txBody>
          <a:bodyPr/>
          <a:lstStyle/>
          <a:p>
            <a:pPr fontAlgn="auto">
              <a:spcAft>
                <a:spcPts val="0"/>
              </a:spcAft>
              <a:defRPr/>
            </a:pPr>
            <a:r>
              <a:rPr lang="en-US" dirty="0" smtClean="0"/>
              <a:t>1 Sample t-test Mechanics</a:t>
            </a:r>
            <a:endParaRPr lang="en-US" dirty="0"/>
          </a:p>
        </p:txBody>
      </p:sp>
      <p:pic>
        <p:nvPicPr>
          <p:cNvPr id="28678" name="Picture 5"/>
          <p:cNvPicPr>
            <a:picLocks noChangeAspect="1" noChangeArrowheads="1"/>
          </p:cNvPicPr>
          <p:nvPr/>
        </p:nvPicPr>
        <p:blipFill>
          <a:blip r:embed="rId3"/>
          <a:srcRect/>
          <a:stretch>
            <a:fillRect/>
          </a:stretch>
        </p:blipFill>
        <p:spPr bwMode="auto">
          <a:xfrm>
            <a:off x="6400800" y="228600"/>
            <a:ext cx="2438400" cy="1847850"/>
          </a:xfrm>
          <a:prstGeom prst="rect">
            <a:avLst/>
          </a:prstGeom>
          <a:noFill/>
          <a:ln w="9525">
            <a:noFill/>
            <a:miter lim="800000"/>
            <a:headEnd/>
            <a:tailEnd/>
          </a:ln>
        </p:spPr>
      </p:pic>
      <p:grpSp>
        <p:nvGrpSpPr>
          <p:cNvPr id="28679" name="Group 17"/>
          <p:cNvGrpSpPr>
            <a:grpSpLocks/>
          </p:cNvGrpSpPr>
          <p:nvPr/>
        </p:nvGrpSpPr>
        <p:grpSpPr bwMode="auto">
          <a:xfrm>
            <a:off x="762000" y="2362200"/>
            <a:ext cx="7620000" cy="1981200"/>
            <a:chOff x="1143000" y="3124200"/>
            <a:chExt cx="7848600" cy="2133600"/>
          </a:xfrm>
        </p:grpSpPr>
        <p:graphicFrame>
          <p:nvGraphicFramePr>
            <p:cNvPr id="28674" name="Object 3"/>
            <p:cNvGraphicFramePr>
              <a:graphicFrameLocks noChangeAspect="1"/>
            </p:cNvGraphicFramePr>
            <p:nvPr/>
          </p:nvGraphicFramePr>
          <p:xfrm>
            <a:off x="1143000" y="3124200"/>
            <a:ext cx="2089633" cy="2133600"/>
          </p:xfrm>
          <a:graphic>
            <a:graphicData uri="http://schemas.openxmlformats.org/presentationml/2006/ole">
              <p:oleObj spid="_x0000_s28674" name="Equation" r:id="rId4" imgW="596880" imgH="609480" progId="">
                <p:embed/>
              </p:oleObj>
            </a:graphicData>
          </a:graphic>
        </p:graphicFrame>
        <p:sp>
          <p:nvSpPr>
            <p:cNvPr id="28682" name="TextBox 5"/>
            <p:cNvSpPr txBox="1">
              <a:spLocks noChangeArrowheads="1"/>
            </p:cNvSpPr>
            <p:nvPr/>
          </p:nvSpPr>
          <p:spPr bwMode="auto">
            <a:xfrm>
              <a:off x="3962400" y="3276600"/>
              <a:ext cx="2590800" cy="523220"/>
            </a:xfrm>
            <a:prstGeom prst="rect">
              <a:avLst/>
            </a:prstGeom>
            <a:noFill/>
            <a:ln w="9525">
              <a:noFill/>
              <a:miter lim="800000"/>
              <a:headEnd/>
              <a:tailEnd/>
            </a:ln>
          </p:spPr>
          <p:txBody>
            <a:bodyPr>
              <a:spAutoFit/>
            </a:bodyPr>
            <a:lstStyle/>
            <a:p>
              <a:r>
                <a:rPr lang="en-US" sz="2800">
                  <a:latin typeface="Century Schoolbook" pitchFamily="18" charset="0"/>
                </a:rPr>
                <a:t>13.0724 – 15</a:t>
              </a:r>
            </a:p>
          </p:txBody>
        </p:sp>
        <p:sp>
          <p:nvSpPr>
            <p:cNvPr id="28683" name="TextBox 6"/>
            <p:cNvSpPr txBox="1">
              <a:spLocks noChangeArrowheads="1"/>
            </p:cNvSpPr>
            <p:nvPr/>
          </p:nvSpPr>
          <p:spPr bwMode="auto">
            <a:xfrm>
              <a:off x="3200400" y="3436203"/>
              <a:ext cx="533400" cy="830997"/>
            </a:xfrm>
            <a:prstGeom prst="rect">
              <a:avLst/>
            </a:prstGeom>
            <a:noFill/>
            <a:ln w="9525">
              <a:noFill/>
              <a:miter lim="800000"/>
              <a:headEnd/>
              <a:tailEnd/>
            </a:ln>
          </p:spPr>
          <p:txBody>
            <a:bodyPr>
              <a:spAutoFit/>
            </a:bodyPr>
            <a:lstStyle/>
            <a:p>
              <a:r>
                <a:rPr lang="en-US" sz="4800">
                  <a:latin typeface="Century Schoolbook" pitchFamily="18" charset="0"/>
                </a:rPr>
                <a:t>= </a:t>
              </a:r>
            </a:p>
          </p:txBody>
        </p:sp>
        <p:cxnSp>
          <p:nvCxnSpPr>
            <p:cNvPr id="10" name="Straight Connector 9"/>
            <p:cNvCxnSpPr/>
            <p:nvPr/>
          </p:nvCxnSpPr>
          <p:spPr>
            <a:xfrm>
              <a:off x="4038807" y="3809756"/>
              <a:ext cx="19049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8675" name="Object 4"/>
            <p:cNvGraphicFramePr>
              <a:graphicFrameLocks noChangeAspect="1"/>
            </p:cNvGraphicFramePr>
            <p:nvPr/>
          </p:nvGraphicFramePr>
          <p:xfrm>
            <a:off x="4179888" y="3886200"/>
            <a:ext cx="1716087" cy="449263"/>
          </p:xfrm>
          <a:graphic>
            <a:graphicData uri="http://schemas.openxmlformats.org/presentationml/2006/ole">
              <p:oleObj spid="_x0000_s28675" name="Equation" r:id="rId5" imgW="876240" imgH="228600" progId="Equation.3">
                <p:embed/>
              </p:oleObj>
            </a:graphicData>
          </a:graphic>
        </p:graphicFrame>
        <p:sp>
          <p:nvSpPr>
            <p:cNvPr id="28685" name="TextBox 15"/>
            <p:cNvSpPr txBox="1">
              <a:spLocks noChangeArrowheads="1"/>
            </p:cNvSpPr>
            <p:nvPr/>
          </p:nvSpPr>
          <p:spPr bwMode="auto">
            <a:xfrm>
              <a:off x="6019800" y="3436203"/>
              <a:ext cx="533400" cy="830997"/>
            </a:xfrm>
            <a:prstGeom prst="rect">
              <a:avLst/>
            </a:prstGeom>
            <a:noFill/>
            <a:ln w="9525">
              <a:noFill/>
              <a:miter lim="800000"/>
              <a:headEnd/>
              <a:tailEnd/>
            </a:ln>
          </p:spPr>
          <p:txBody>
            <a:bodyPr>
              <a:spAutoFit/>
            </a:bodyPr>
            <a:lstStyle/>
            <a:p>
              <a:r>
                <a:rPr lang="en-US" sz="4800">
                  <a:latin typeface="Century Schoolbook" pitchFamily="18" charset="0"/>
                </a:rPr>
                <a:t>= </a:t>
              </a:r>
            </a:p>
          </p:txBody>
        </p:sp>
        <p:sp>
          <p:nvSpPr>
            <p:cNvPr id="28686" name="TextBox 16"/>
            <p:cNvSpPr txBox="1">
              <a:spLocks noChangeArrowheads="1"/>
            </p:cNvSpPr>
            <p:nvPr/>
          </p:nvSpPr>
          <p:spPr bwMode="auto">
            <a:xfrm>
              <a:off x="6400800" y="3657600"/>
              <a:ext cx="2590800" cy="523220"/>
            </a:xfrm>
            <a:prstGeom prst="rect">
              <a:avLst/>
            </a:prstGeom>
            <a:noFill/>
            <a:ln w="9525">
              <a:noFill/>
              <a:miter lim="800000"/>
              <a:headEnd/>
              <a:tailEnd/>
            </a:ln>
          </p:spPr>
          <p:txBody>
            <a:bodyPr>
              <a:spAutoFit/>
            </a:bodyPr>
            <a:lstStyle/>
            <a:p>
              <a:r>
                <a:rPr lang="en-US" sz="2800">
                  <a:latin typeface="Century Schoolbook" pitchFamily="18" charset="0"/>
                </a:rPr>
                <a:t>- 6.3041</a:t>
              </a:r>
            </a:p>
          </p:txBody>
        </p:sp>
      </p:grpSp>
      <p:sp>
        <p:nvSpPr>
          <p:cNvPr id="28680" name="TextBox 18"/>
          <p:cNvSpPr txBox="1">
            <a:spLocks noChangeArrowheads="1"/>
          </p:cNvSpPr>
          <p:nvPr/>
        </p:nvSpPr>
        <p:spPr bwMode="auto">
          <a:xfrm>
            <a:off x="1066800" y="4262438"/>
            <a:ext cx="6477000" cy="461962"/>
          </a:xfrm>
          <a:prstGeom prst="rect">
            <a:avLst/>
          </a:prstGeom>
          <a:noFill/>
          <a:ln w="9525">
            <a:noFill/>
            <a:miter lim="800000"/>
            <a:headEnd/>
            <a:tailEnd/>
          </a:ln>
        </p:spPr>
        <p:txBody>
          <a:bodyPr>
            <a:spAutoFit/>
          </a:bodyPr>
          <a:lstStyle/>
          <a:p>
            <a:r>
              <a:rPr lang="en-US" sz="2400">
                <a:latin typeface="Century Schoolbook" pitchFamily="18" charset="0"/>
              </a:rPr>
              <a:t>2 * P(t&lt; -6.3041│df =139) = 3.5860 * 10</a:t>
            </a:r>
            <a:r>
              <a:rPr lang="en-US" sz="2400" baseline="30000">
                <a:latin typeface="Century Schoolbook" pitchFamily="18" charset="0"/>
              </a:rPr>
              <a:t>-9</a:t>
            </a:r>
            <a:r>
              <a:rPr lang="en-US" sz="2400">
                <a:latin typeface="Century Schoolbook" pitchFamily="18" charset="0"/>
              </a:rPr>
              <a:t> </a:t>
            </a:r>
          </a:p>
        </p:txBody>
      </p:sp>
      <p:sp>
        <p:nvSpPr>
          <p:cNvPr id="14" name="Content Placeholder 2"/>
          <p:cNvSpPr>
            <a:spLocks noGrp="1"/>
          </p:cNvSpPr>
          <p:nvPr>
            <p:ph idx="1"/>
          </p:nvPr>
        </p:nvSpPr>
        <p:spPr>
          <a:xfrm>
            <a:off x="228600" y="4800600"/>
            <a:ext cx="8229600" cy="2239963"/>
          </a:xfrm>
        </p:spPr>
        <p:txBody>
          <a:bodyPr>
            <a:normAutofit fontScale="92500" lnSpcReduction="10000"/>
          </a:bodyPr>
          <a:lstStyle/>
          <a:p>
            <a:pPr marL="274320" indent="-274320" fontAlgn="auto">
              <a:spcAft>
                <a:spcPts val="0"/>
              </a:spcAft>
              <a:buFont typeface="Wingdings"/>
              <a:buChar char=""/>
              <a:defRPr/>
            </a:pPr>
            <a:r>
              <a:rPr lang="en-US" dirty="0" smtClean="0"/>
              <a:t>We reject the H</a:t>
            </a:r>
            <a:r>
              <a:rPr lang="en-US" baseline="-25000" dirty="0" smtClean="0"/>
              <a:t>0</a:t>
            </a:r>
            <a:r>
              <a:rPr lang="en-US" dirty="0" smtClean="0"/>
              <a:t> because the p value of 3.5860 * 10</a:t>
            </a:r>
            <a:r>
              <a:rPr lang="en-US" baseline="30000" dirty="0" smtClean="0"/>
              <a:t>-9</a:t>
            </a:r>
            <a:r>
              <a:rPr lang="en-US" dirty="0" smtClean="0"/>
              <a:t> is less than alpha = .05. </a:t>
            </a:r>
          </a:p>
          <a:p>
            <a:pPr marL="274320" indent="-274320" fontAlgn="auto">
              <a:spcAft>
                <a:spcPts val="0"/>
              </a:spcAft>
              <a:buFont typeface="Wingdings"/>
              <a:buChar char=""/>
              <a:defRPr/>
            </a:pPr>
            <a:r>
              <a:rPr lang="en-US" dirty="0" smtClean="0"/>
              <a:t>We have sufficient evidence that the true mean of the weight of sour patch kids per bag is not equal to15 grams. </a:t>
            </a:r>
          </a:p>
          <a:p>
            <a:pPr marL="274320" indent="-274320" fontAlgn="auto">
              <a:spcAft>
                <a:spcPts val="0"/>
              </a:spcAft>
              <a:buFont typeface="Wingdings"/>
              <a:buChar char=""/>
              <a:defRPr/>
            </a:pPr>
            <a:r>
              <a:rPr lang="en-US" dirty="0" smtClean="0"/>
              <a:t>The stated weight on the outside of the bag incorrectly estimates the actual weight of the sour patch kids.  </a:t>
            </a:r>
            <a:endParaRPr lang="en-US" baseline="-25000" dirty="0"/>
          </a:p>
        </p:txBody>
      </p:sp>
      <p:graphicFrame>
        <p:nvGraphicFramePr>
          <p:cNvPr id="28676" name="Object 1"/>
          <p:cNvGraphicFramePr>
            <a:graphicFrameLocks noChangeAspect="1"/>
          </p:cNvGraphicFramePr>
          <p:nvPr/>
        </p:nvGraphicFramePr>
        <p:xfrm>
          <a:off x="1447800" y="971550"/>
          <a:ext cx="2438400" cy="2228850"/>
        </p:xfrm>
        <a:graphic>
          <a:graphicData uri="http://schemas.openxmlformats.org/presentationml/2006/ole">
            <p:oleObj spid="_x0000_s28676" name="Equation" r:id="rId6" imgW="736560" imgH="67284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Chi-square goodness of fit test for color </a:t>
            </a:r>
            <a:endParaRPr lang="en-US" dirty="0"/>
          </a:p>
        </p:txBody>
      </p:sp>
      <p:sp>
        <p:nvSpPr>
          <p:cNvPr id="52228" name="Content Placeholder 4"/>
          <p:cNvSpPr>
            <a:spLocks noGrp="1"/>
          </p:cNvSpPr>
          <p:nvPr>
            <p:ph sz="quarter" idx="2"/>
          </p:nvPr>
        </p:nvSpPr>
        <p:spPr/>
        <p:txBody>
          <a:bodyPr/>
          <a:lstStyle/>
          <a:p>
            <a:pPr marL="457200" indent="-457200">
              <a:buFont typeface="Century Schoolbook" pitchFamily="18" charset="0"/>
              <a:buAutoNum type="arabicParenR"/>
            </a:pPr>
            <a:r>
              <a:rPr lang="en-US" smtClean="0"/>
              <a:t>Categorical Data</a:t>
            </a:r>
          </a:p>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All expected counts ≥ 5</a:t>
            </a:r>
          </a:p>
        </p:txBody>
      </p:sp>
      <p:sp>
        <p:nvSpPr>
          <p:cNvPr id="52229" name="Content Placeholder 6"/>
          <p:cNvSpPr>
            <a:spLocks noGrp="1"/>
          </p:cNvSpPr>
          <p:nvPr>
            <p:ph sz="quarter" idx="4"/>
          </p:nvPr>
        </p:nvSpPr>
        <p:spPr/>
        <p:txBody>
          <a:bodyPr/>
          <a:lstStyle/>
          <a:p>
            <a:pPr marL="457200" indent="-457200">
              <a:buFont typeface="Century Schoolbook" pitchFamily="18" charset="0"/>
              <a:buAutoNum type="arabicParenR"/>
            </a:pPr>
            <a:r>
              <a:rPr lang="en-US" smtClean="0"/>
              <a:t>Colors are categorical</a:t>
            </a:r>
          </a:p>
          <a:p>
            <a:pPr marL="457200" indent="-457200">
              <a:buFont typeface="Century Schoolbook" pitchFamily="18" charset="0"/>
              <a:buAutoNum type="arabicParenR"/>
            </a:pPr>
            <a:r>
              <a:rPr lang="en-US" smtClean="0"/>
              <a:t>Assumed representative</a:t>
            </a:r>
          </a:p>
          <a:p>
            <a:pPr marL="457200" indent="-457200">
              <a:buFont typeface="Century Schoolbook" pitchFamily="18" charset="0"/>
              <a:buAutoNum type="arabicParenR"/>
            </a:pPr>
            <a:r>
              <a:rPr lang="en-US" smtClean="0"/>
              <a:t>All expected counts are greater than 5</a:t>
            </a:r>
          </a:p>
          <a:p>
            <a:pPr marL="457200" indent="-457200">
              <a:buFont typeface="Century Schoolbook" pitchFamily="18" charset="0"/>
              <a:buAutoNum type="arabicParenR"/>
            </a:pPr>
            <a:endParaRPr lang="en-US" smtClean="0"/>
          </a:p>
          <a:p>
            <a:pPr marL="457200" indent="-457200">
              <a:buFont typeface="Century Schoolbook" pitchFamily="18" charset="0"/>
              <a:buAutoNum type="arabicParenR"/>
            </a:pPr>
            <a:endParaRPr lang="en-US" smtClean="0"/>
          </a:p>
        </p:txBody>
      </p:sp>
      <p:sp>
        <p:nvSpPr>
          <p:cNvPr id="52230" name="Text Placeholder 3"/>
          <p:cNvSpPr>
            <a:spLocks noGrp="1"/>
          </p:cNvSpPr>
          <p:nvPr>
            <p:ph type="body" sz="quarter" idx="1"/>
          </p:nvPr>
        </p:nvSpPr>
        <p:spPr>
          <a:xfrm>
            <a:off x="457200" y="1570038"/>
            <a:ext cx="3657600" cy="658812"/>
          </a:xfrm>
        </p:spPr>
        <p:txBody>
          <a:bodyPr/>
          <a:lstStyle/>
          <a:p>
            <a:r>
              <a:rPr lang="en-US" smtClean="0"/>
              <a:t>STATE</a:t>
            </a:r>
          </a:p>
        </p:txBody>
      </p:sp>
      <p:sp>
        <p:nvSpPr>
          <p:cNvPr id="52231" name="Text Placeholder 5"/>
          <p:cNvSpPr>
            <a:spLocks noGrp="1"/>
          </p:cNvSpPr>
          <p:nvPr>
            <p:ph type="body" sz="quarter" idx="3"/>
          </p:nvPr>
        </p:nvSpPr>
        <p:spPr>
          <a:xfrm>
            <a:off x="4343400" y="1570038"/>
            <a:ext cx="3657600" cy="658812"/>
          </a:xfrm>
        </p:spPr>
        <p:txBody>
          <a:bodyPr/>
          <a:lstStyle/>
          <a:p>
            <a:r>
              <a:rPr lang="en-US" smtClean="0"/>
              <a:t>CHECK</a:t>
            </a:r>
          </a:p>
        </p:txBody>
      </p:sp>
      <p:graphicFrame>
        <p:nvGraphicFramePr>
          <p:cNvPr id="8" name="Table 7"/>
          <p:cNvGraphicFramePr>
            <a:graphicFrameLocks noGrp="1"/>
          </p:cNvGraphicFramePr>
          <p:nvPr/>
        </p:nvGraphicFramePr>
        <p:xfrm>
          <a:off x="685800" y="4876800"/>
          <a:ext cx="6096000" cy="1112838"/>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endParaRPr lang="en-US" dirty="0"/>
                    </a:p>
                  </a:txBody>
                  <a:tcPr/>
                </a:tc>
                <a:tc>
                  <a:txBody>
                    <a:bodyPr/>
                    <a:lstStyle/>
                    <a:p>
                      <a:r>
                        <a:rPr lang="en-US" dirty="0" smtClean="0"/>
                        <a:t>Yellow</a:t>
                      </a:r>
                      <a:endParaRPr lang="en-US" dirty="0"/>
                    </a:p>
                  </a:txBody>
                  <a:tcPr/>
                </a:tc>
                <a:tc>
                  <a:txBody>
                    <a:bodyPr/>
                    <a:lstStyle/>
                    <a:p>
                      <a:r>
                        <a:rPr lang="en-US" dirty="0" smtClean="0"/>
                        <a:t>Green</a:t>
                      </a:r>
                      <a:endParaRPr lang="en-US" dirty="0"/>
                    </a:p>
                  </a:txBody>
                  <a:tcPr/>
                </a:tc>
                <a:tc>
                  <a:txBody>
                    <a:bodyPr/>
                    <a:lstStyle/>
                    <a:p>
                      <a:r>
                        <a:rPr lang="en-US" dirty="0" smtClean="0"/>
                        <a:t>Red</a:t>
                      </a:r>
                      <a:endParaRPr lang="en-US" dirty="0"/>
                    </a:p>
                  </a:txBody>
                  <a:tcPr/>
                </a:tc>
                <a:tc>
                  <a:txBody>
                    <a:bodyPr/>
                    <a:lstStyle/>
                    <a:p>
                      <a:r>
                        <a:rPr lang="en-US" dirty="0" smtClean="0"/>
                        <a:t>Orange</a:t>
                      </a:r>
                      <a:endParaRPr lang="en-US" dirty="0"/>
                    </a:p>
                  </a:txBody>
                  <a:tcPr/>
                </a:tc>
              </a:tr>
              <a:tr h="370840">
                <a:tc>
                  <a:txBody>
                    <a:bodyPr/>
                    <a:lstStyle/>
                    <a:p>
                      <a:r>
                        <a:rPr lang="en-US" dirty="0" smtClean="0"/>
                        <a:t>Observed</a:t>
                      </a:r>
                      <a:endParaRPr lang="en-US" dirty="0"/>
                    </a:p>
                  </a:txBody>
                  <a:tcPr/>
                </a:tc>
                <a:tc>
                  <a:txBody>
                    <a:bodyPr/>
                    <a:lstStyle/>
                    <a:p>
                      <a:r>
                        <a:rPr lang="en-US" dirty="0" smtClean="0"/>
                        <a:t>230</a:t>
                      </a:r>
                      <a:endParaRPr lang="en-US" dirty="0"/>
                    </a:p>
                  </a:txBody>
                  <a:tcPr/>
                </a:tc>
                <a:tc>
                  <a:txBody>
                    <a:bodyPr/>
                    <a:lstStyle/>
                    <a:p>
                      <a:r>
                        <a:rPr lang="en-US" dirty="0" smtClean="0"/>
                        <a:t>235</a:t>
                      </a:r>
                      <a:endParaRPr lang="en-US" dirty="0"/>
                    </a:p>
                  </a:txBody>
                  <a:tcPr/>
                </a:tc>
                <a:tc>
                  <a:txBody>
                    <a:bodyPr/>
                    <a:lstStyle/>
                    <a:p>
                      <a:r>
                        <a:rPr lang="en-US" dirty="0" smtClean="0"/>
                        <a:t>229</a:t>
                      </a:r>
                      <a:endParaRPr lang="en-US" dirty="0"/>
                    </a:p>
                  </a:txBody>
                  <a:tcPr/>
                </a:tc>
                <a:tc>
                  <a:txBody>
                    <a:bodyPr/>
                    <a:lstStyle/>
                    <a:p>
                      <a:r>
                        <a:rPr lang="en-US" dirty="0" smtClean="0"/>
                        <a:t>248</a:t>
                      </a:r>
                      <a:endParaRPr lang="en-US" dirty="0"/>
                    </a:p>
                  </a:txBody>
                  <a:tcPr/>
                </a:tc>
              </a:tr>
              <a:tr h="370840">
                <a:tc>
                  <a:txBody>
                    <a:bodyPr/>
                    <a:lstStyle/>
                    <a:p>
                      <a:r>
                        <a:rPr lang="en-US" dirty="0" smtClean="0"/>
                        <a:t>Expected</a:t>
                      </a:r>
                      <a:endParaRPr lang="en-US" dirty="0"/>
                    </a:p>
                  </a:txBody>
                  <a:tcPr/>
                </a:tc>
                <a:tc>
                  <a:txBody>
                    <a:bodyPr/>
                    <a:lstStyle/>
                    <a:p>
                      <a:r>
                        <a:rPr lang="en-US" dirty="0" smtClean="0"/>
                        <a:t>235.5</a:t>
                      </a:r>
                      <a:endParaRPr lang="en-US" dirty="0"/>
                    </a:p>
                  </a:txBody>
                  <a:tcPr/>
                </a:tc>
                <a:tc>
                  <a:txBody>
                    <a:bodyPr/>
                    <a:lstStyle/>
                    <a:p>
                      <a:r>
                        <a:rPr lang="en-US" dirty="0" smtClean="0"/>
                        <a:t>235.5</a:t>
                      </a:r>
                      <a:endParaRPr lang="en-US" dirty="0"/>
                    </a:p>
                  </a:txBody>
                  <a:tcPr/>
                </a:tc>
                <a:tc>
                  <a:txBody>
                    <a:bodyPr/>
                    <a:lstStyle/>
                    <a:p>
                      <a:r>
                        <a:rPr lang="en-US" dirty="0" smtClean="0"/>
                        <a:t>235.5</a:t>
                      </a:r>
                      <a:endParaRPr lang="en-US" dirty="0"/>
                    </a:p>
                  </a:txBody>
                  <a:tcPr/>
                </a:tc>
                <a:tc>
                  <a:txBody>
                    <a:bodyPr/>
                    <a:lstStyle/>
                    <a:p>
                      <a:r>
                        <a:rPr lang="en-US" dirty="0" smtClean="0"/>
                        <a:t>235.5</a:t>
                      </a:r>
                      <a:endParaRPr lang="en-US" dirty="0"/>
                    </a:p>
                  </a:txBody>
                  <a:tcPr/>
                </a:tc>
              </a:tr>
            </a:tbl>
          </a:graphicData>
        </a:graphic>
      </p:graphicFrame>
      <p:sp>
        <p:nvSpPr>
          <p:cNvPr id="52258" name="TextBox 7"/>
          <p:cNvSpPr txBox="1">
            <a:spLocks noChangeArrowheads="1"/>
          </p:cNvSpPr>
          <p:nvPr/>
        </p:nvSpPr>
        <p:spPr bwMode="auto">
          <a:xfrm>
            <a:off x="381000" y="6172200"/>
            <a:ext cx="7467600" cy="400050"/>
          </a:xfrm>
          <a:prstGeom prst="rect">
            <a:avLst/>
          </a:prstGeom>
          <a:noFill/>
          <a:ln w="9525">
            <a:noFill/>
            <a:miter lim="800000"/>
            <a:headEnd/>
            <a:tailEnd/>
          </a:ln>
        </p:spPr>
        <p:txBody>
          <a:bodyPr>
            <a:spAutoFit/>
          </a:bodyPr>
          <a:lstStyle/>
          <a:p>
            <a:r>
              <a:rPr lang="en-US" sz="2000">
                <a:latin typeface="Century Schoolbook" pitchFamily="18" charset="0"/>
              </a:rPr>
              <a:t>Conditions met →        distribution →       GOF test </a:t>
            </a:r>
          </a:p>
        </p:txBody>
      </p:sp>
      <p:graphicFrame>
        <p:nvGraphicFramePr>
          <p:cNvPr id="52225" name="Object 3"/>
          <p:cNvGraphicFramePr>
            <a:graphicFrameLocks noChangeAspect="1"/>
          </p:cNvGraphicFramePr>
          <p:nvPr/>
        </p:nvGraphicFramePr>
        <p:xfrm>
          <a:off x="2743200" y="6103938"/>
          <a:ext cx="398463" cy="449262"/>
        </p:xfrm>
        <a:graphic>
          <a:graphicData uri="http://schemas.openxmlformats.org/presentationml/2006/ole">
            <p:oleObj spid="_x0000_s52225" name="Equation" r:id="rId3" imgW="203040" imgH="228600" progId="Equation.3">
              <p:embed/>
            </p:oleObj>
          </a:graphicData>
        </a:graphic>
      </p:graphicFrame>
      <p:graphicFrame>
        <p:nvGraphicFramePr>
          <p:cNvPr id="52226" name="Object 2"/>
          <p:cNvGraphicFramePr>
            <a:graphicFrameLocks noChangeAspect="1"/>
          </p:cNvGraphicFramePr>
          <p:nvPr/>
        </p:nvGraphicFramePr>
        <p:xfrm>
          <a:off x="4935538" y="6096000"/>
          <a:ext cx="398462" cy="449263"/>
        </p:xfrm>
        <a:graphic>
          <a:graphicData uri="http://schemas.openxmlformats.org/presentationml/2006/ole">
            <p:oleObj spid="_x0000_s52226" name="Equation" r:id="rId4" imgW="203040" imgH="22860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mechanics</a:t>
            </a:r>
            <a:endParaRPr lang="en-US" dirty="0"/>
          </a:p>
        </p:txBody>
      </p:sp>
      <p:graphicFrame>
        <p:nvGraphicFramePr>
          <p:cNvPr id="29698" name="Object 3"/>
          <p:cNvGraphicFramePr>
            <a:graphicFrameLocks noChangeAspect="1"/>
          </p:cNvGraphicFramePr>
          <p:nvPr/>
        </p:nvGraphicFramePr>
        <p:xfrm>
          <a:off x="304800" y="1600200"/>
          <a:ext cx="8382000" cy="784225"/>
        </p:xfrm>
        <a:graphic>
          <a:graphicData uri="http://schemas.openxmlformats.org/presentationml/2006/ole">
            <p:oleObj spid="_x0000_s29698" name="Equation" r:id="rId3" imgW="4749480" imgH="444240" progId="Equation.3">
              <p:embed/>
            </p:oleObj>
          </a:graphicData>
        </a:graphic>
      </p:graphicFrame>
      <p:sp>
        <p:nvSpPr>
          <p:cNvPr id="29700" name="TextBox 7"/>
          <p:cNvSpPr txBox="1">
            <a:spLocks noChangeArrowheads="1"/>
          </p:cNvSpPr>
          <p:nvPr/>
        </p:nvSpPr>
        <p:spPr bwMode="auto">
          <a:xfrm>
            <a:off x="990600" y="2667000"/>
            <a:ext cx="6629400" cy="646113"/>
          </a:xfrm>
          <a:prstGeom prst="rect">
            <a:avLst/>
          </a:prstGeom>
          <a:noFill/>
          <a:ln w="9525">
            <a:noFill/>
            <a:miter lim="800000"/>
            <a:headEnd/>
            <a:tailEnd/>
          </a:ln>
        </p:spPr>
        <p:txBody>
          <a:bodyPr>
            <a:spAutoFit/>
          </a:bodyPr>
          <a:lstStyle/>
          <a:p>
            <a:r>
              <a:rPr lang="en-US" sz="3600">
                <a:latin typeface="Century Schoolbook" pitchFamily="18" charset="0"/>
              </a:rPr>
              <a:t>p(</a:t>
            </a:r>
            <a:r>
              <a:rPr lang="en-US" sz="3600">
                <a:latin typeface="Lucida Handwriting" pitchFamily="66" charset="0"/>
              </a:rPr>
              <a:t>x²›.9724│</a:t>
            </a:r>
            <a:r>
              <a:rPr lang="en-US" sz="3600">
                <a:latin typeface="Century Schoolbook" pitchFamily="18" charset="0"/>
              </a:rPr>
              <a:t>df=3)= .8079   </a:t>
            </a:r>
          </a:p>
        </p:txBody>
      </p:sp>
      <p:sp>
        <p:nvSpPr>
          <p:cNvPr id="29701" name="TextBox 9"/>
          <p:cNvSpPr txBox="1">
            <a:spLocks noChangeArrowheads="1"/>
          </p:cNvSpPr>
          <p:nvPr/>
        </p:nvSpPr>
        <p:spPr bwMode="auto">
          <a:xfrm>
            <a:off x="381000" y="3810000"/>
            <a:ext cx="8001000" cy="2246313"/>
          </a:xfrm>
          <a:prstGeom prst="rect">
            <a:avLst/>
          </a:prstGeom>
          <a:noFill/>
          <a:ln w="9525">
            <a:noFill/>
            <a:miter lim="800000"/>
            <a:headEnd/>
            <a:tailEnd/>
          </a:ln>
        </p:spPr>
        <p:txBody>
          <a:bodyPr>
            <a:spAutoFit/>
          </a:bodyPr>
          <a:lstStyle/>
          <a:p>
            <a:pPr>
              <a:buFont typeface="Wingdings" pitchFamily="2" charset="2"/>
              <a:buChar char="v"/>
            </a:pPr>
            <a:r>
              <a:rPr lang="en-US" sz="2800">
                <a:latin typeface="Century Schoolbook" pitchFamily="18" charset="0"/>
              </a:rPr>
              <a:t>We fail to reject the Ho because our p-value of .8079 is greater than  = .05.</a:t>
            </a:r>
          </a:p>
          <a:p>
            <a:pPr>
              <a:buFont typeface="Wingdings" pitchFamily="2" charset="2"/>
              <a:buChar char="v"/>
            </a:pPr>
            <a:r>
              <a:rPr lang="en-US" sz="2800">
                <a:latin typeface="Century Schoolbook" pitchFamily="18" charset="0"/>
              </a:rPr>
              <a:t>We have sufficient evidence that the color Sour Patch Kids in the tiny packets are evenly distributed.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1 sample t-interval (95% confidence)</a:t>
            </a:r>
            <a:endParaRPr lang="en-US" dirty="0"/>
          </a:p>
        </p:txBody>
      </p:sp>
      <p:sp>
        <p:nvSpPr>
          <p:cNvPr id="54274" name="Content Placeholder 2"/>
          <p:cNvSpPr>
            <a:spLocks noGrp="1"/>
          </p:cNvSpPr>
          <p:nvPr>
            <p:ph sz="quarter" idx="2"/>
          </p:nvPr>
        </p:nvSpPr>
        <p:spPr/>
        <p:txBody>
          <a:bodyPr/>
          <a:lstStyle/>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Population  ≥ 10n</a:t>
            </a:r>
          </a:p>
          <a:p>
            <a:pPr marL="457200" indent="-457200">
              <a:buFont typeface="Century Schoolbook" pitchFamily="18" charset="0"/>
              <a:buAutoNum type="arabicParenR"/>
            </a:pPr>
            <a:r>
              <a:rPr lang="en-US" smtClean="0"/>
              <a:t>Normal population or n ≥ 30 </a:t>
            </a:r>
          </a:p>
        </p:txBody>
      </p:sp>
      <p:sp>
        <p:nvSpPr>
          <p:cNvPr id="54275" name="Content Placeholder 3"/>
          <p:cNvSpPr>
            <a:spLocks noGrp="1"/>
          </p:cNvSpPr>
          <p:nvPr>
            <p:ph sz="quarter" idx="4"/>
          </p:nvPr>
        </p:nvSpPr>
        <p:spPr/>
        <p:txBody>
          <a:bodyPr/>
          <a:lstStyle/>
          <a:p>
            <a:pPr marL="457200" indent="-457200">
              <a:buFont typeface="Century Schoolbook" pitchFamily="18" charset="0"/>
              <a:buAutoNum type="arabicParenR"/>
            </a:pPr>
            <a:r>
              <a:rPr lang="en-US" smtClean="0"/>
              <a:t>Assumed representative</a:t>
            </a:r>
          </a:p>
          <a:p>
            <a:pPr marL="457200" indent="-457200">
              <a:buFont typeface="Century Schoolbook" pitchFamily="18" charset="0"/>
              <a:buAutoNum type="arabicParenR"/>
            </a:pPr>
            <a:r>
              <a:rPr lang="en-US" smtClean="0"/>
              <a:t>All Sour Patch Kids packets are greater than 1,400</a:t>
            </a:r>
          </a:p>
          <a:p>
            <a:pPr marL="457200" indent="-457200">
              <a:buFont typeface="Century Schoolbook" pitchFamily="18" charset="0"/>
              <a:buAutoNum type="arabicParenR"/>
            </a:pPr>
            <a:r>
              <a:rPr lang="en-US" smtClean="0"/>
              <a:t>Normal population displayed on graph</a:t>
            </a:r>
          </a:p>
        </p:txBody>
      </p:sp>
      <p:sp>
        <p:nvSpPr>
          <p:cNvPr id="54276" name="Text Placeholder 4"/>
          <p:cNvSpPr>
            <a:spLocks noGrp="1"/>
          </p:cNvSpPr>
          <p:nvPr>
            <p:ph type="body" sz="quarter" idx="1"/>
          </p:nvPr>
        </p:nvSpPr>
        <p:spPr>
          <a:xfrm>
            <a:off x="457200" y="1570038"/>
            <a:ext cx="3657600" cy="658812"/>
          </a:xfrm>
        </p:spPr>
        <p:txBody>
          <a:bodyPr/>
          <a:lstStyle/>
          <a:p>
            <a:r>
              <a:rPr lang="en-US" smtClean="0"/>
              <a:t>STATE		</a:t>
            </a:r>
          </a:p>
        </p:txBody>
      </p:sp>
      <p:sp>
        <p:nvSpPr>
          <p:cNvPr id="54277" name="Text Placeholder 5"/>
          <p:cNvSpPr>
            <a:spLocks noGrp="1"/>
          </p:cNvSpPr>
          <p:nvPr>
            <p:ph type="body" sz="quarter" idx="3"/>
          </p:nvPr>
        </p:nvSpPr>
        <p:spPr>
          <a:xfrm>
            <a:off x="4343400" y="1570038"/>
            <a:ext cx="3657600" cy="658812"/>
          </a:xfrm>
        </p:spPr>
        <p:txBody>
          <a:bodyPr/>
          <a:lstStyle/>
          <a:p>
            <a:r>
              <a:rPr lang="en-US" smtClean="0"/>
              <a:t>CHECK</a:t>
            </a:r>
          </a:p>
        </p:txBody>
      </p:sp>
      <p:sp>
        <p:nvSpPr>
          <p:cNvPr id="54278" name="TextBox 7"/>
          <p:cNvSpPr txBox="1">
            <a:spLocks noChangeArrowheads="1"/>
          </p:cNvSpPr>
          <p:nvPr/>
        </p:nvSpPr>
        <p:spPr bwMode="auto">
          <a:xfrm>
            <a:off x="381000" y="5848350"/>
            <a:ext cx="8153400" cy="400050"/>
          </a:xfrm>
          <a:prstGeom prst="rect">
            <a:avLst/>
          </a:prstGeom>
          <a:noFill/>
          <a:ln w="9525">
            <a:noFill/>
            <a:miter lim="800000"/>
            <a:headEnd/>
            <a:tailEnd/>
          </a:ln>
        </p:spPr>
        <p:txBody>
          <a:bodyPr>
            <a:spAutoFit/>
          </a:bodyPr>
          <a:lstStyle/>
          <a:p>
            <a:r>
              <a:rPr lang="en-US" sz="2000">
                <a:latin typeface="Century Schoolbook" pitchFamily="18" charset="0"/>
              </a:rPr>
              <a:t>Conditions met → Student’s t-distribution → 1 sample t-interval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1 sample t-interval mechanics</a:t>
            </a:r>
            <a:endParaRPr lang="en-US" dirty="0"/>
          </a:p>
        </p:txBody>
      </p:sp>
      <p:graphicFrame>
        <p:nvGraphicFramePr>
          <p:cNvPr id="30722" name="Object 2"/>
          <p:cNvGraphicFramePr>
            <a:graphicFrameLocks noChangeAspect="1"/>
          </p:cNvGraphicFramePr>
          <p:nvPr/>
        </p:nvGraphicFramePr>
        <p:xfrm>
          <a:off x="685800" y="2133600"/>
          <a:ext cx="2362200" cy="1006475"/>
        </p:xfrm>
        <a:graphic>
          <a:graphicData uri="http://schemas.openxmlformats.org/presentationml/2006/ole">
            <p:oleObj spid="_x0000_s30722" name="Equation" r:id="rId3" imgW="609480" imgH="419040" progId="">
              <p:embed/>
            </p:oleObj>
          </a:graphicData>
        </a:graphic>
      </p:graphicFrame>
      <p:sp>
        <p:nvSpPr>
          <p:cNvPr id="30725" name="TextBox 4"/>
          <p:cNvSpPr txBox="1">
            <a:spLocks noChangeArrowheads="1"/>
          </p:cNvSpPr>
          <p:nvPr/>
        </p:nvSpPr>
        <p:spPr bwMode="auto">
          <a:xfrm>
            <a:off x="2971800" y="2362200"/>
            <a:ext cx="533400" cy="523875"/>
          </a:xfrm>
          <a:prstGeom prst="rect">
            <a:avLst/>
          </a:prstGeom>
          <a:noFill/>
          <a:ln w="9525">
            <a:noFill/>
            <a:miter lim="800000"/>
            <a:headEnd/>
            <a:tailEnd/>
          </a:ln>
        </p:spPr>
        <p:txBody>
          <a:bodyPr>
            <a:spAutoFit/>
          </a:bodyPr>
          <a:lstStyle/>
          <a:p>
            <a:r>
              <a:rPr lang="en-US" sz="2800">
                <a:latin typeface="Century Schoolbook" pitchFamily="18" charset="0"/>
              </a:rPr>
              <a:t>=</a:t>
            </a:r>
          </a:p>
        </p:txBody>
      </p:sp>
      <p:graphicFrame>
        <p:nvGraphicFramePr>
          <p:cNvPr id="30723" name="Object 4"/>
          <p:cNvGraphicFramePr>
            <a:graphicFrameLocks noChangeAspect="1"/>
          </p:cNvGraphicFramePr>
          <p:nvPr/>
        </p:nvGraphicFramePr>
        <p:xfrm>
          <a:off x="3352800" y="2209800"/>
          <a:ext cx="3597275" cy="973138"/>
        </p:xfrm>
        <a:graphic>
          <a:graphicData uri="http://schemas.openxmlformats.org/presentationml/2006/ole">
            <p:oleObj spid="_x0000_s30723" name="Equation" r:id="rId4" imgW="1549080" imgH="419040" progId="Equation.3">
              <p:embed/>
            </p:oleObj>
          </a:graphicData>
        </a:graphic>
      </p:graphicFrame>
      <p:sp>
        <p:nvSpPr>
          <p:cNvPr id="30726" name="TextBox 8"/>
          <p:cNvSpPr txBox="1">
            <a:spLocks noChangeArrowheads="1"/>
          </p:cNvSpPr>
          <p:nvPr/>
        </p:nvSpPr>
        <p:spPr bwMode="auto">
          <a:xfrm>
            <a:off x="6934200" y="2438400"/>
            <a:ext cx="533400" cy="523875"/>
          </a:xfrm>
          <a:prstGeom prst="rect">
            <a:avLst/>
          </a:prstGeom>
          <a:noFill/>
          <a:ln w="9525">
            <a:noFill/>
            <a:miter lim="800000"/>
            <a:headEnd/>
            <a:tailEnd/>
          </a:ln>
        </p:spPr>
        <p:txBody>
          <a:bodyPr>
            <a:spAutoFit/>
          </a:bodyPr>
          <a:lstStyle/>
          <a:p>
            <a:r>
              <a:rPr lang="en-US" sz="2800">
                <a:latin typeface="Century Schoolbook" pitchFamily="18" charset="0"/>
              </a:rPr>
              <a:t>=</a:t>
            </a:r>
          </a:p>
        </p:txBody>
      </p:sp>
      <p:sp>
        <p:nvSpPr>
          <p:cNvPr id="30727" name="TextBox 9"/>
          <p:cNvSpPr txBox="1">
            <a:spLocks noChangeArrowheads="1"/>
          </p:cNvSpPr>
          <p:nvPr/>
        </p:nvSpPr>
        <p:spPr bwMode="auto">
          <a:xfrm>
            <a:off x="2209800" y="3505200"/>
            <a:ext cx="3886200" cy="646113"/>
          </a:xfrm>
          <a:prstGeom prst="rect">
            <a:avLst/>
          </a:prstGeom>
          <a:noFill/>
          <a:ln w="9525">
            <a:noFill/>
            <a:miter lim="800000"/>
            <a:headEnd/>
            <a:tailEnd/>
          </a:ln>
        </p:spPr>
        <p:txBody>
          <a:bodyPr>
            <a:spAutoFit/>
          </a:bodyPr>
          <a:lstStyle/>
          <a:p>
            <a:r>
              <a:rPr lang="en-US" sz="3600">
                <a:latin typeface="Century Schoolbook" pitchFamily="18" charset="0"/>
              </a:rPr>
              <a:t>(12.468,13.677)</a:t>
            </a:r>
          </a:p>
        </p:txBody>
      </p:sp>
      <p:sp>
        <p:nvSpPr>
          <p:cNvPr id="30728" name="TextBox 10"/>
          <p:cNvSpPr txBox="1">
            <a:spLocks noChangeArrowheads="1"/>
          </p:cNvSpPr>
          <p:nvPr/>
        </p:nvSpPr>
        <p:spPr bwMode="auto">
          <a:xfrm>
            <a:off x="381000" y="4154488"/>
            <a:ext cx="8001000" cy="1384300"/>
          </a:xfrm>
          <a:prstGeom prst="rect">
            <a:avLst/>
          </a:prstGeom>
          <a:noFill/>
          <a:ln w="9525">
            <a:noFill/>
            <a:miter lim="800000"/>
            <a:headEnd/>
            <a:tailEnd/>
          </a:ln>
        </p:spPr>
        <p:txBody>
          <a:bodyPr>
            <a:spAutoFit/>
          </a:bodyPr>
          <a:lstStyle/>
          <a:p>
            <a:pPr>
              <a:buFont typeface="Wingdings" pitchFamily="2" charset="2"/>
              <a:buChar char="v"/>
            </a:pPr>
            <a:r>
              <a:rPr lang="en-US" sz="2800">
                <a:latin typeface="Century Schoolbook" pitchFamily="18" charset="0"/>
              </a:rPr>
              <a:t>We are 95% confident that the true mean of the weight of the bags of sour patch kids is between 12.468 and 13.677 grams.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Chi-square homogeneity for color vs. store</a:t>
            </a:r>
            <a:endParaRPr lang="en-US" dirty="0"/>
          </a:p>
        </p:txBody>
      </p:sp>
      <p:sp>
        <p:nvSpPr>
          <p:cNvPr id="31748" name="Content Placeholder 4"/>
          <p:cNvSpPr>
            <a:spLocks noGrp="1"/>
          </p:cNvSpPr>
          <p:nvPr>
            <p:ph sz="quarter" idx="2"/>
          </p:nvPr>
        </p:nvSpPr>
        <p:spPr/>
        <p:txBody>
          <a:bodyPr/>
          <a:lstStyle/>
          <a:p>
            <a:pPr marL="457200" indent="-457200">
              <a:buFont typeface="Century Schoolbook" pitchFamily="18" charset="0"/>
              <a:buAutoNum type="arabicParenR"/>
            </a:pPr>
            <a:r>
              <a:rPr lang="en-US" smtClean="0"/>
              <a:t>Categorical Data</a:t>
            </a:r>
          </a:p>
          <a:p>
            <a:pPr marL="457200" indent="-457200">
              <a:buFont typeface="Century Schoolbook" pitchFamily="18" charset="0"/>
              <a:buAutoNum type="arabicParenR"/>
            </a:pPr>
            <a:r>
              <a:rPr lang="en-US" smtClean="0"/>
              <a:t>SRS</a:t>
            </a:r>
          </a:p>
          <a:p>
            <a:pPr marL="457200" indent="-457200">
              <a:buFont typeface="Century Schoolbook" pitchFamily="18" charset="0"/>
              <a:buAutoNum type="arabicParenR"/>
            </a:pPr>
            <a:r>
              <a:rPr lang="en-US" smtClean="0"/>
              <a:t>All expected counts ≥ 5</a:t>
            </a:r>
          </a:p>
        </p:txBody>
      </p:sp>
      <p:sp>
        <p:nvSpPr>
          <p:cNvPr id="31749" name="Content Placeholder 6"/>
          <p:cNvSpPr>
            <a:spLocks noGrp="1"/>
          </p:cNvSpPr>
          <p:nvPr>
            <p:ph sz="quarter" idx="4"/>
          </p:nvPr>
        </p:nvSpPr>
        <p:spPr/>
        <p:txBody>
          <a:bodyPr/>
          <a:lstStyle/>
          <a:p>
            <a:pPr marL="457200" indent="-457200">
              <a:buFont typeface="Century Schoolbook" pitchFamily="18" charset="0"/>
              <a:buAutoNum type="arabicParenR"/>
            </a:pPr>
            <a:r>
              <a:rPr lang="en-US" smtClean="0"/>
              <a:t>Colors are categorical</a:t>
            </a:r>
          </a:p>
          <a:p>
            <a:pPr marL="457200" indent="-457200">
              <a:buFont typeface="Century Schoolbook" pitchFamily="18" charset="0"/>
              <a:buAutoNum type="arabicParenR"/>
            </a:pPr>
            <a:r>
              <a:rPr lang="en-US" smtClean="0"/>
              <a:t>Assumed representative</a:t>
            </a:r>
          </a:p>
          <a:p>
            <a:pPr marL="457200" indent="-457200">
              <a:buFont typeface="Century Schoolbook" pitchFamily="18" charset="0"/>
              <a:buAutoNum type="arabicParenR"/>
            </a:pPr>
            <a:r>
              <a:rPr lang="en-US" smtClean="0"/>
              <a:t>All expected counts are greater than or equal to 5</a:t>
            </a:r>
          </a:p>
          <a:p>
            <a:pPr marL="457200" indent="-457200">
              <a:buFont typeface="Century Schoolbook" pitchFamily="18" charset="0"/>
              <a:buAutoNum type="arabicParenR"/>
            </a:pPr>
            <a:endParaRPr lang="en-US" smtClean="0"/>
          </a:p>
          <a:p>
            <a:pPr marL="457200" indent="-457200">
              <a:buFont typeface="Century Schoolbook" pitchFamily="18" charset="0"/>
              <a:buAutoNum type="arabicParenR"/>
            </a:pPr>
            <a:endParaRPr lang="en-US" smtClean="0"/>
          </a:p>
        </p:txBody>
      </p:sp>
      <p:sp>
        <p:nvSpPr>
          <p:cNvPr id="31750" name="Text Placeholder 3"/>
          <p:cNvSpPr>
            <a:spLocks noGrp="1"/>
          </p:cNvSpPr>
          <p:nvPr>
            <p:ph type="body" sz="quarter" idx="1"/>
          </p:nvPr>
        </p:nvSpPr>
        <p:spPr>
          <a:xfrm>
            <a:off x="457200" y="1570038"/>
            <a:ext cx="3657600" cy="658812"/>
          </a:xfrm>
        </p:spPr>
        <p:txBody>
          <a:bodyPr/>
          <a:lstStyle/>
          <a:p>
            <a:r>
              <a:rPr lang="en-US" smtClean="0"/>
              <a:t>STATE</a:t>
            </a:r>
          </a:p>
        </p:txBody>
      </p:sp>
      <p:sp>
        <p:nvSpPr>
          <p:cNvPr id="31751" name="Text Placeholder 5"/>
          <p:cNvSpPr>
            <a:spLocks noGrp="1"/>
          </p:cNvSpPr>
          <p:nvPr>
            <p:ph type="body" sz="quarter" idx="3"/>
          </p:nvPr>
        </p:nvSpPr>
        <p:spPr>
          <a:xfrm>
            <a:off x="4343400" y="1570038"/>
            <a:ext cx="3657600" cy="658812"/>
          </a:xfrm>
        </p:spPr>
        <p:txBody>
          <a:bodyPr/>
          <a:lstStyle/>
          <a:p>
            <a:r>
              <a:rPr lang="en-US" smtClean="0"/>
              <a:t>CHECK</a:t>
            </a:r>
          </a:p>
        </p:txBody>
      </p:sp>
      <p:sp>
        <p:nvSpPr>
          <p:cNvPr id="31752" name="TextBox 7"/>
          <p:cNvSpPr txBox="1">
            <a:spLocks noChangeArrowheads="1"/>
          </p:cNvSpPr>
          <p:nvPr/>
        </p:nvSpPr>
        <p:spPr bwMode="auto">
          <a:xfrm>
            <a:off x="381000" y="5562600"/>
            <a:ext cx="7467600" cy="400050"/>
          </a:xfrm>
          <a:prstGeom prst="rect">
            <a:avLst/>
          </a:prstGeom>
          <a:noFill/>
          <a:ln w="9525">
            <a:noFill/>
            <a:miter lim="800000"/>
            <a:headEnd/>
            <a:tailEnd/>
          </a:ln>
        </p:spPr>
        <p:txBody>
          <a:bodyPr>
            <a:spAutoFit/>
          </a:bodyPr>
          <a:lstStyle/>
          <a:p>
            <a:r>
              <a:rPr lang="en-US" sz="2000">
                <a:latin typeface="Century Schoolbook" pitchFamily="18" charset="0"/>
              </a:rPr>
              <a:t>Conditions met →        distribution → Test for Homogeneity </a:t>
            </a:r>
          </a:p>
        </p:txBody>
      </p:sp>
      <p:graphicFrame>
        <p:nvGraphicFramePr>
          <p:cNvPr id="31746" name="Object 3"/>
          <p:cNvGraphicFramePr>
            <a:graphicFrameLocks noChangeAspect="1"/>
          </p:cNvGraphicFramePr>
          <p:nvPr/>
        </p:nvGraphicFramePr>
        <p:xfrm>
          <a:off x="2743200" y="5486400"/>
          <a:ext cx="398463" cy="449263"/>
        </p:xfrm>
        <a:graphic>
          <a:graphicData uri="http://schemas.openxmlformats.org/presentationml/2006/ole">
            <p:oleObj spid="_x0000_s31746" name="Equation" r:id="rId3" imgW="203040" imgH="228600"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Hypothesis</a:t>
            </a:r>
            <a:endParaRPr lang="en-US" dirty="0"/>
          </a:p>
        </p:txBody>
      </p:sp>
      <p:sp>
        <p:nvSpPr>
          <p:cNvPr id="57346" name="Content Placeholder 6"/>
          <p:cNvSpPr>
            <a:spLocks noGrp="1"/>
          </p:cNvSpPr>
          <p:nvPr>
            <p:ph sz="quarter" idx="1"/>
          </p:nvPr>
        </p:nvSpPr>
        <p:spPr>
          <a:xfrm>
            <a:off x="457200" y="1600200"/>
            <a:ext cx="7467600" cy="2514600"/>
          </a:xfrm>
        </p:spPr>
        <p:txBody>
          <a:bodyPr/>
          <a:lstStyle/>
          <a:p>
            <a:r>
              <a:rPr lang="en-US" smtClean="0"/>
              <a:t>Ho: The distribution of colors within the sour patch kids bags has no association to the store they were bought at.</a:t>
            </a:r>
          </a:p>
          <a:p>
            <a:r>
              <a:rPr lang="en-US" smtClean="0"/>
              <a:t>Ha: The distribution of colors within the sour patch kids bags has an association to the store they were bought at.</a:t>
            </a:r>
          </a:p>
          <a:p>
            <a:endParaRPr lang="en-US" smtClean="0"/>
          </a:p>
          <a:p>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Mechanics</a:t>
            </a:r>
            <a:endParaRPr lang="en-US" dirty="0"/>
          </a:p>
        </p:txBody>
      </p:sp>
      <p:graphicFrame>
        <p:nvGraphicFramePr>
          <p:cNvPr id="4" name="Table 3"/>
          <p:cNvGraphicFramePr>
            <a:graphicFrameLocks noGrp="1"/>
          </p:cNvGraphicFramePr>
          <p:nvPr/>
        </p:nvGraphicFramePr>
        <p:xfrm>
          <a:off x="381000" y="1524000"/>
          <a:ext cx="8077200" cy="1112838"/>
        </p:xfrm>
        <a:graphic>
          <a:graphicData uri="http://schemas.openxmlformats.org/drawingml/2006/table">
            <a:tbl>
              <a:tblPr firstRow="1" bandRow="1">
                <a:tableStyleId>{5C22544A-7EE6-4342-B048-85BDC9FD1C3A}</a:tableStyleId>
              </a:tblPr>
              <a:tblGrid>
                <a:gridCol w="1615440"/>
                <a:gridCol w="1615440"/>
                <a:gridCol w="1615440"/>
                <a:gridCol w="1615440"/>
                <a:gridCol w="1615440"/>
              </a:tblGrid>
              <a:tr h="370840">
                <a:tc>
                  <a:txBody>
                    <a:bodyPr/>
                    <a:lstStyle/>
                    <a:p>
                      <a:endParaRPr lang="en-US" dirty="0"/>
                    </a:p>
                  </a:txBody>
                  <a:tcPr/>
                </a:tc>
                <a:tc>
                  <a:txBody>
                    <a:bodyPr/>
                    <a:lstStyle/>
                    <a:p>
                      <a:r>
                        <a:rPr lang="en-US" dirty="0" smtClean="0"/>
                        <a:t>Yellow</a:t>
                      </a:r>
                      <a:endParaRPr lang="en-US" dirty="0"/>
                    </a:p>
                  </a:txBody>
                  <a:tcPr/>
                </a:tc>
                <a:tc>
                  <a:txBody>
                    <a:bodyPr/>
                    <a:lstStyle/>
                    <a:p>
                      <a:r>
                        <a:rPr lang="en-US" dirty="0" smtClean="0"/>
                        <a:t>Green</a:t>
                      </a:r>
                      <a:endParaRPr lang="en-US" dirty="0"/>
                    </a:p>
                  </a:txBody>
                  <a:tcPr/>
                </a:tc>
                <a:tc>
                  <a:txBody>
                    <a:bodyPr/>
                    <a:lstStyle/>
                    <a:p>
                      <a:r>
                        <a:rPr lang="en-US" dirty="0" smtClean="0"/>
                        <a:t>Red</a:t>
                      </a:r>
                      <a:endParaRPr lang="en-US" dirty="0"/>
                    </a:p>
                  </a:txBody>
                  <a:tcPr/>
                </a:tc>
                <a:tc>
                  <a:txBody>
                    <a:bodyPr/>
                    <a:lstStyle/>
                    <a:p>
                      <a:r>
                        <a:rPr lang="en-US" dirty="0" smtClean="0"/>
                        <a:t>Orange</a:t>
                      </a:r>
                      <a:endParaRPr lang="en-US" dirty="0"/>
                    </a:p>
                  </a:txBody>
                  <a:tcPr/>
                </a:tc>
              </a:tr>
              <a:tr h="370840">
                <a:tc>
                  <a:txBody>
                    <a:bodyPr/>
                    <a:lstStyle/>
                    <a:p>
                      <a:r>
                        <a:rPr lang="en-US" dirty="0" smtClean="0"/>
                        <a:t>BJs</a:t>
                      </a:r>
                      <a:endParaRPr lang="en-US" dirty="0"/>
                    </a:p>
                  </a:txBody>
                  <a:tcPr/>
                </a:tc>
                <a:tc>
                  <a:txBody>
                    <a:bodyPr/>
                    <a:lstStyle/>
                    <a:p>
                      <a:r>
                        <a:rPr lang="en-US" dirty="0" smtClean="0"/>
                        <a:t>108 (113.9)</a:t>
                      </a:r>
                      <a:endParaRPr lang="en-US" dirty="0"/>
                    </a:p>
                  </a:txBody>
                  <a:tcPr/>
                </a:tc>
                <a:tc>
                  <a:txBody>
                    <a:bodyPr/>
                    <a:lstStyle/>
                    <a:p>
                      <a:r>
                        <a:rPr lang="en-US" dirty="0" smtClean="0"/>
                        <a:t>127 (116.37)</a:t>
                      </a:r>
                      <a:endParaRPr lang="en-US" dirty="0"/>
                    </a:p>
                  </a:txBody>
                  <a:tcPr/>
                </a:tc>
                <a:tc>
                  <a:txBody>
                    <a:bodyPr/>
                    <a:lstStyle/>
                    <a:p>
                      <a:r>
                        <a:rPr lang="en-US" dirty="0" smtClean="0"/>
                        <a:t>109 (112.91)</a:t>
                      </a:r>
                      <a:endParaRPr lang="en-US" dirty="0"/>
                    </a:p>
                  </a:txBody>
                  <a:tcPr/>
                </a:tc>
                <a:tc>
                  <a:txBody>
                    <a:bodyPr/>
                    <a:lstStyle/>
                    <a:p>
                      <a:r>
                        <a:rPr lang="en-US" dirty="0" smtClean="0"/>
                        <a:t>121 (121.82)</a:t>
                      </a:r>
                      <a:endParaRPr lang="en-US" dirty="0"/>
                    </a:p>
                  </a:txBody>
                  <a:tcPr/>
                </a:tc>
              </a:tr>
              <a:tr h="370840">
                <a:tc>
                  <a:txBody>
                    <a:bodyPr/>
                    <a:lstStyle/>
                    <a:p>
                      <a:r>
                        <a:rPr lang="en-US" dirty="0" err="1" smtClean="0"/>
                        <a:t>Cosco</a:t>
                      </a:r>
                      <a:endParaRPr lang="en-US" dirty="0"/>
                    </a:p>
                  </a:txBody>
                  <a:tcPr/>
                </a:tc>
                <a:tc>
                  <a:txBody>
                    <a:bodyPr/>
                    <a:lstStyle/>
                    <a:p>
                      <a:r>
                        <a:rPr lang="en-US" dirty="0" smtClean="0"/>
                        <a:t>122 (116.1)</a:t>
                      </a:r>
                      <a:endParaRPr lang="en-US" dirty="0"/>
                    </a:p>
                  </a:txBody>
                  <a:tcPr/>
                </a:tc>
                <a:tc>
                  <a:txBody>
                    <a:bodyPr/>
                    <a:lstStyle/>
                    <a:p>
                      <a:r>
                        <a:rPr lang="en-US" dirty="0" smtClean="0"/>
                        <a:t>108 (118.63)</a:t>
                      </a:r>
                      <a:endParaRPr lang="en-US" dirty="0"/>
                    </a:p>
                  </a:txBody>
                  <a:tcPr/>
                </a:tc>
                <a:tc>
                  <a:txBody>
                    <a:bodyPr/>
                    <a:lstStyle/>
                    <a:p>
                      <a:r>
                        <a:rPr lang="en-US" dirty="0" smtClean="0"/>
                        <a:t>119 (115.09)</a:t>
                      </a:r>
                      <a:endParaRPr lang="en-US" dirty="0"/>
                    </a:p>
                  </a:txBody>
                  <a:tcPr/>
                </a:tc>
                <a:tc>
                  <a:txBody>
                    <a:bodyPr/>
                    <a:lstStyle/>
                    <a:p>
                      <a:r>
                        <a:rPr lang="en-US" dirty="0" smtClean="0"/>
                        <a:t>125 124.18)</a:t>
                      </a:r>
                      <a:endParaRPr lang="en-US" dirty="0"/>
                    </a:p>
                  </a:txBody>
                  <a:tcPr/>
                </a:tc>
              </a:tr>
            </a:tbl>
          </a:graphicData>
        </a:graphic>
      </p:graphicFrame>
      <p:graphicFrame>
        <p:nvGraphicFramePr>
          <p:cNvPr id="32770" name="Object 2"/>
          <p:cNvGraphicFramePr>
            <a:graphicFrameLocks noChangeAspect="1"/>
          </p:cNvGraphicFramePr>
          <p:nvPr/>
        </p:nvGraphicFramePr>
        <p:xfrm>
          <a:off x="282575" y="2895600"/>
          <a:ext cx="8426450" cy="784225"/>
        </p:xfrm>
        <a:graphic>
          <a:graphicData uri="http://schemas.openxmlformats.org/presentationml/2006/ole">
            <p:oleObj spid="_x0000_s32770" name="Equation" r:id="rId3" imgW="4775040" imgH="444240" progId="Equation.3">
              <p:embed/>
            </p:oleObj>
          </a:graphicData>
        </a:graphic>
      </p:graphicFrame>
      <p:sp>
        <p:nvSpPr>
          <p:cNvPr id="32798" name="TextBox 5"/>
          <p:cNvSpPr txBox="1">
            <a:spLocks noChangeArrowheads="1"/>
          </p:cNvSpPr>
          <p:nvPr/>
        </p:nvSpPr>
        <p:spPr bwMode="auto">
          <a:xfrm>
            <a:off x="5105400" y="228600"/>
            <a:ext cx="2819400" cy="830263"/>
          </a:xfrm>
          <a:prstGeom prst="rect">
            <a:avLst/>
          </a:prstGeom>
          <a:noFill/>
          <a:ln w="9525">
            <a:noFill/>
            <a:miter lim="800000"/>
            <a:headEnd/>
            <a:tailEnd/>
          </a:ln>
        </p:spPr>
        <p:txBody>
          <a:bodyPr>
            <a:spAutoFit/>
          </a:bodyPr>
          <a:lstStyle/>
          <a:p>
            <a:r>
              <a:rPr lang="en-US" sz="4800">
                <a:latin typeface="Century Schoolbook" pitchFamily="18" charset="0"/>
              </a:rPr>
              <a:t>df = 3 </a:t>
            </a:r>
          </a:p>
        </p:txBody>
      </p:sp>
      <p:sp>
        <p:nvSpPr>
          <p:cNvPr id="32799" name="TextBox 6"/>
          <p:cNvSpPr txBox="1">
            <a:spLocks noChangeArrowheads="1"/>
          </p:cNvSpPr>
          <p:nvPr/>
        </p:nvSpPr>
        <p:spPr bwMode="auto">
          <a:xfrm>
            <a:off x="990600" y="3657600"/>
            <a:ext cx="6629400" cy="646113"/>
          </a:xfrm>
          <a:prstGeom prst="rect">
            <a:avLst/>
          </a:prstGeom>
          <a:noFill/>
          <a:ln w="9525">
            <a:noFill/>
            <a:miter lim="800000"/>
            <a:headEnd/>
            <a:tailEnd/>
          </a:ln>
        </p:spPr>
        <p:txBody>
          <a:bodyPr>
            <a:spAutoFit/>
          </a:bodyPr>
          <a:lstStyle/>
          <a:p>
            <a:r>
              <a:rPr lang="en-US" sz="3600">
                <a:latin typeface="Century Schoolbook" pitchFamily="18" charset="0"/>
              </a:rPr>
              <a:t>p(</a:t>
            </a:r>
            <a:r>
              <a:rPr lang="en-US" sz="3600">
                <a:latin typeface="Lucida Handwriting" pitchFamily="66" charset="0"/>
              </a:rPr>
              <a:t>x²›2.806│</a:t>
            </a:r>
            <a:r>
              <a:rPr lang="en-US" sz="3600">
                <a:latin typeface="Century Schoolbook" pitchFamily="18" charset="0"/>
              </a:rPr>
              <a:t>df=3)= .4225   </a:t>
            </a:r>
          </a:p>
        </p:txBody>
      </p:sp>
      <p:sp>
        <p:nvSpPr>
          <p:cNvPr id="32800" name="TextBox 7"/>
          <p:cNvSpPr txBox="1">
            <a:spLocks noChangeArrowheads="1"/>
          </p:cNvSpPr>
          <p:nvPr/>
        </p:nvSpPr>
        <p:spPr bwMode="auto">
          <a:xfrm>
            <a:off x="381000" y="4267200"/>
            <a:ext cx="8001000" cy="2678113"/>
          </a:xfrm>
          <a:prstGeom prst="rect">
            <a:avLst/>
          </a:prstGeom>
          <a:noFill/>
          <a:ln w="9525">
            <a:noFill/>
            <a:miter lim="800000"/>
            <a:headEnd/>
            <a:tailEnd/>
          </a:ln>
        </p:spPr>
        <p:txBody>
          <a:bodyPr>
            <a:spAutoFit/>
          </a:bodyPr>
          <a:lstStyle/>
          <a:p>
            <a:pPr>
              <a:buFont typeface="Wingdings" pitchFamily="2" charset="2"/>
              <a:buChar char="v"/>
            </a:pPr>
            <a:r>
              <a:rPr lang="en-US" sz="2800">
                <a:latin typeface="Century Schoolbook" pitchFamily="18" charset="0"/>
              </a:rPr>
              <a:t>We fail to reject the Ho because our p-value of .4225 is greater than  = .05.</a:t>
            </a:r>
          </a:p>
          <a:p>
            <a:pPr>
              <a:buFont typeface="Wingdings" pitchFamily="2" charset="2"/>
              <a:buChar char="v"/>
            </a:pPr>
            <a:r>
              <a:rPr lang="en-US" sz="2800">
                <a:latin typeface="Century Schoolbook" pitchFamily="18" charset="0"/>
              </a:rPr>
              <a:t>We have sufficient evidence that the distribution of colors within the sour patch kids bags has no association to the store they were bought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Personal Opinions/ Conclusions</a:t>
            </a:r>
            <a:endParaRPr lang="en-US" dirty="0"/>
          </a:p>
        </p:txBody>
      </p:sp>
      <p:sp>
        <p:nvSpPr>
          <p:cNvPr id="3" name="Content Placeholder 2"/>
          <p:cNvSpPr>
            <a:spLocks noGrp="1"/>
          </p:cNvSpPr>
          <p:nvPr>
            <p:ph idx="1"/>
          </p:nvPr>
        </p:nvSpPr>
        <p:spPr>
          <a:xfrm>
            <a:off x="381000" y="1524000"/>
            <a:ext cx="8229600" cy="4525963"/>
          </a:xfrm>
        </p:spPr>
        <p:txBody>
          <a:bodyPr>
            <a:normAutofit lnSpcReduction="10000"/>
          </a:bodyPr>
          <a:lstStyle/>
          <a:p>
            <a:pPr marL="274320" indent="-274320" fontAlgn="auto">
              <a:spcAft>
                <a:spcPts val="0"/>
              </a:spcAft>
              <a:buFont typeface="Wingdings"/>
              <a:buChar char=""/>
              <a:defRPr/>
            </a:pPr>
            <a:r>
              <a:rPr lang="en-US" sz="2000" dirty="0" smtClean="0"/>
              <a:t>The data was really hard to collect</a:t>
            </a:r>
          </a:p>
          <a:p>
            <a:pPr marL="640080" lvl="1" indent="-274320" fontAlgn="auto">
              <a:spcAft>
                <a:spcPts val="0"/>
              </a:spcAft>
              <a:buFont typeface="Wingdings 2"/>
              <a:buChar char=""/>
              <a:defRPr/>
            </a:pPr>
            <a:r>
              <a:rPr lang="en-US" sz="2000" dirty="0" smtClean="0"/>
              <a:t>Tedious and Long</a:t>
            </a:r>
          </a:p>
          <a:p>
            <a:pPr marL="640080" lvl="1" indent="-274320" fontAlgn="auto">
              <a:spcAft>
                <a:spcPts val="0"/>
              </a:spcAft>
              <a:buFont typeface="Wingdings 2"/>
              <a:buChar char=""/>
              <a:defRPr/>
            </a:pPr>
            <a:r>
              <a:rPr lang="en-US" sz="2000" dirty="0" smtClean="0"/>
              <a:t>Some were not full Sour Patch Kids so we had to use our judgment</a:t>
            </a:r>
          </a:p>
          <a:p>
            <a:pPr marL="274320" indent="-274320" fontAlgn="auto">
              <a:spcAft>
                <a:spcPts val="0"/>
              </a:spcAft>
              <a:buFont typeface="Wingdings"/>
              <a:buChar char=""/>
              <a:defRPr/>
            </a:pPr>
            <a:r>
              <a:rPr lang="en-US" sz="2000" dirty="0" smtClean="0"/>
              <a:t>They are really good</a:t>
            </a:r>
          </a:p>
          <a:p>
            <a:pPr marL="640080" lvl="1" indent="-274320" fontAlgn="auto">
              <a:spcAft>
                <a:spcPts val="0"/>
              </a:spcAft>
              <a:buFont typeface="Wingdings 2"/>
              <a:buChar char=""/>
              <a:defRPr/>
            </a:pPr>
            <a:r>
              <a:rPr lang="en-US" sz="2000" dirty="0" smtClean="0"/>
              <a:t>Had no problem eating them</a:t>
            </a:r>
          </a:p>
          <a:p>
            <a:pPr marL="640080" lvl="1" indent="-274320" fontAlgn="auto">
              <a:spcAft>
                <a:spcPts val="0"/>
              </a:spcAft>
              <a:buFont typeface="Wingdings 2"/>
              <a:buChar char=""/>
              <a:defRPr/>
            </a:pPr>
            <a:r>
              <a:rPr lang="en-US" sz="2000" dirty="0" smtClean="0"/>
              <a:t>A mountain of Sour Patch Kids</a:t>
            </a:r>
          </a:p>
          <a:p>
            <a:pPr marL="274320" indent="-274320" fontAlgn="auto">
              <a:spcAft>
                <a:spcPts val="0"/>
              </a:spcAft>
              <a:buFont typeface="Wingdings"/>
              <a:buChar char=""/>
              <a:defRPr/>
            </a:pPr>
            <a:r>
              <a:rPr lang="en-US" sz="2300" dirty="0" smtClean="0"/>
              <a:t>Should have purchased from a wide range of stores</a:t>
            </a:r>
          </a:p>
          <a:p>
            <a:pPr marL="640080" lvl="1" indent="-274320" fontAlgn="auto">
              <a:spcAft>
                <a:spcPts val="0"/>
              </a:spcAft>
              <a:buFont typeface="Wingdings 2"/>
              <a:buChar char=""/>
              <a:defRPr/>
            </a:pPr>
            <a:r>
              <a:rPr lang="en-US" sz="2000" dirty="0" smtClean="0"/>
              <a:t>Hard to tell the true distribution, as some packaging of Sour </a:t>
            </a:r>
            <a:br>
              <a:rPr lang="en-US" sz="2000" dirty="0" smtClean="0"/>
            </a:br>
            <a:r>
              <a:rPr lang="en-US" sz="2000" dirty="0" smtClean="0"/>
              <a:t>Patch kids are sold differently</a:t>
            </a:r>
          </a:p>
          <a:p>
            <a:pPr marL="274320" indent="-274320" fontAlgn="auto">
              <a:spcAft>
                <a:spcPts val="0"/>
              </a:spcAft>
              <a:buFont typeface="Wingdings"/>
              <a:buChar char=""/>
              <a:defRPr/>
            </a:pPr>
            <a:r>
              <a:rPr lang="en-US" sz="2000" dirty="0" smtClean="0"/>
              <a:t>Interesting experiment</a:t>
            </a:r>
          </a:p>
          <a:p>
            <a:pPr marL="640080" lvl="1" indent="-274320" fontAlgn="auto">
              <a:spcAft>
                <a:spcPts val="0"/>
              </a:spcAft>
              <a:buFont typeface="Wingdings 2"/>
              <a:buChar char=""/>
              <a:defRPr/>
            </a:pPr>
            <a:r>
              <a:rPr lang="en-US" sz="2000" dirty="0" smtClean="0"/>
              <a:t>The distributions are fairly accurate </a:t>
            </a:r>
          </a:p>
          <a:p>
            <a:pPr marL="640080" lvl="1" indent="-274320" fontAlgn="auto">
              <a:spcAft>
                <a:spcPts val="0"/>
              </a:spcAft>
              <a:buFont typeface="Wingdings 2"/>
              <a:buChar char=""/>
              <a:defRPr/>
            </a:pPr>
            <a:r>
              <a:rPr lang="en-US" sz="2000" dirty="0" smtClean="0"/>
              <a:t>The weight of the packets are below the stated weights</a:t>
            </a:r>
          </a:p>
          <a:p>
            <a:pPr marL="274320" indent="-274320" fontAlgn="auto">
              <a:spcAft>
                <a:spcPts val="0"/>
              </a:spcAft>
              <a:buFont typeface="Wingdings"/>
              <a:buChar char=""/>
              <a:defRPr/>
            </a:pP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467600" cy="1143000"/>
          </a:xfrm>
        </p:spPr>
        <p:txBody>
          <a:bodyPr>
            <a:normAutofit fontScale="90000"/>
          </a:bodyPr>
          <a:lstStyle/>
          <a:p>
            <a:pPr fontAlgn="auto">
              <a:spcAft>
                <a:spcPts val="0"/>
              </a:spcAft>
              <a:defRPr/>
            </a:pPr>
            <a:r>
              <a:rPr lang="en-US" sz="4800" dirty="0" smtClean="0">
                <a:ln>
                  <a:solidFill>
                    <a:srgbClr val="00B050"/>
                  </a:solidFill>
                </a:ln>
              </a:rPr>
              <a:t>Overview of our project</a:t>
            </a:r>
            <a:endParaRPr lang="en-US" sz="4800" dirty="0">
              <a:ln>
                <a:solidFill>
                  <a:srgbClr val="00B050"/>
                </a:solidFill>
              </a:ln>
            </a:endParaRPr>
          </a:p>
        </p:txBody>
      </p:sp>
      <p:sp>
        <p:nvSpPr>
          <p:cNvPr id="3" name="Content Placeholder 2"/>
          <p:cNvSpPr>
            <a:spLocks noGrp="1"/>
          </p:cNvSpPr>
          <p:nvPr>
            <p:ph sz="quarter" idx="1"/>
          </p:nvPr>
        </p:nvSpPr>
        <p:spPr>
          <a:xfrm>
            <a:off x="457200" y="1600200"/>
            <a:ext cx="7467600" cy="4873625"/>
          </a:xfrm>
        </p:spPr>
        <p:txBody>
          <a:bodyPr>
            <a:normAutofit fontScale="92500" lnSpcReduction="10000"/>
          </a:bodyPr>
          <a:lstStyle/>
          <a:p>
            <a:pPr marL="274320" indent="-274320" fontAlgn="auto">
              <a:spcAft>
                <a:spcPts val="0"/>
              </a:spcAft>
              <a:buFont typeface="Wingdings"/>
              <a:buChar char=""/>
              <a:defRPr/>
            </a:pPr>
            <a:r>
              <a:rPr lang="en-US" sz="3200" dirty="0" smtClean="0"/>
              <a:t>We wanted to research how many Sour Patch Kids were distributed in a bulk bag</a:t>
            </a:r>
          </a:p>
          <a:p>
            <a:pPr marL="274320" indent="-274320" fontAlgn="auto">
              <a:spcAft>
                <a:spcPts val="0"/>
              </a:spcAft>
              <a:buFont typeface="Wingdings"/>
              <a:buChar char=""/>
              <a:defRPr/>
            </a:pPr>
            <a:r>
              <a:rPr lang="en-US" sz="3200" dirty="0" smtClean="0"/>
              <a:t>From there we wanted to see if the weight of the actual candies was equal to the claim on the package</a:t>
            </a:r>
          </a:p>
          <a:p>
            <a:pPr marL="274320" indent="-274320" fontAlgn="auto">
              <a:spcAft>
                <a:spcPts val="0"/>
              </a:spcAft>
              <a:buFont typeface="Wingdings"/>
              <a:buChar char=""/>
              <a:defRPr/>
            </a:pPr>
            <a:r>
              <a:rPr lang="en-US" sz="3200" dirty="0" smtClean="0"/>
              <a:t>To do this we purchased bulk bags from both Costco and BJs</a:t>
            </a:r>
          </a:p>
          <a:p>
            <a:pPr marL="640080" lvl="1" indent="-274320" fontAlgn="auto">
              <a:spcAft>
                <a:spcPts val="0"/>
              </a:spcAft>
              <a:buFont typeface="Wingdings 2"/>
              <a:buChar char=""/>
              <a:defRPr/>
            </a:pPr>
            <a:r>
              <a:rPr lang="en-US" sz="2900" dirty="0" smtClean="0"/>
              <a:t>We calculated the number, color, and weight of the Sour Patch Kids in each mini packet</a:t>
            </a:r>
          </a:p>
          <a:p>
            <a:pPr marL="274320" indent="-274320" fontAlgn="auto">
              <a:spcAft>
                <a:spcPts val="0"/>
              </a:spcAft>
              <a:buFont typeface="Wingdings"/>
              <a:buChar char=""/>
              <a:defRPr/>
            </a:pP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Application</a:t>
            </a:r>
            <a:endParaRPr lang="en-US" dirty="0"/>
          </a:p>
        </p:txBody>
      </p:sp>
      <p:sp>
        <p:nvSpPr>
          <p:cNvPr id="3" name="Content Placeholder 2"/>
          <p:cNvSpPr>
            <a:spLocks noGrp="1"/>
          </p:cNvSpPr>
          <p:nvPr>
            <p:ph sz="quarter" idx="1"/>
          </p:nvPr>
        </p:nvSpPr>
        <p:spPr>
          <a:xfrm>
            <a:off x="457200" y="1600200"/>
            <a:ext cx="7467600" cy="4873625"/>
          </a:xfrm>
        </p:spPr>
        <p:txBody>
          <a:bodyPr>
            <a:normAutofit lnSpcReduction="10000"/>
          </a:bodyPr>
          <a:lstStyle/>
          <a:p>
            <a:pPr marL="274320" indent="-274320" fontAlgn="auto">
              <a:spcAft>
                <a:spcPts val="0"/>
              </a:spcAft>
              <a:buFont typeface="Wingdings"/>
              <a:buChar char=""/>
              <a:defRPr/>
            </a:pPr>
            <a:r>
              <a:rPr lang="en-US" dirty="0" smtClean="0"/>
              <a:t>When buying the packets of Sour </a:t>
            </a:r>
            <a:r>
              <a:rPr lang="en-US" smtClean="0"/>
              <a:t>Patch Kids, </a:t>
            </a:r>
            <a:r>
              <a:rPr lang="en-US" dirty="0" smtClean="0"/>
              <a:t>in the bulk size bags, you have a good chance of getting an even amount of each color</a:t>
            </a:r>
          </a:p>
          <a:p>
            <a:pPr marL="274320" indent="-274320" fontAlgn="auto">
              <a:spcAft>
                <a:spcPts val="0"/>
              </a:spcAft>
              <a:buFont typeface="Wingdings"/>
              <a:buChar char=""/>
              <a:defRPr/>
            </a:pPr>
            <a:r>
              <a:rPr lang="en-US" dirty="0" smtClean="0"/>
              <a:t>HOWEVER, this is only if you go through each packet</a:t>
            </a:r>
          </a:p>
          <a:p>
            <a:pPr marL="640080" lvl="1" indent="-274320" fontAlgn="auto">
              <a:spcAft>
                <a:spcPts val="0"/>
              </a:spcAft>
              <a:buFont typeface="Wingdings 2"/>
              <a:buChar char=""/>
              <a:defRPr/>
            </a:pPr>
            <a:r>
              <a:rPr lang="en-US" dirty="0" smtClean="0"/>
              <a:t>Some packets had 0 Sour Patch, and some had only one color!</a:t>
            </a:r>
          </a:p>
          <a:p>
            <a:pPr marL="274320" indent="-274320" fontAlgn="auto">
              <a:spcAft>
                <a:spcPts val="0"/>
              </a:spcAft>
              <a:buFont typeface="Wingdings"/>
              <a:buChar char=""/>
              <a:defRPr/>
            </a:pPr>
            <a:r>
              <a:rPr lang="en-US" dirty="0" smtClean="0"/>
              <a:t>When buying Bulk Bags from </a:t>
            </a:r>
            <a:r>
              <a:rPr lang="en-US" dirty="0" err="1" smtClean="0"/>
              <a:t>Cosco</a:t>
            </a:r>
            <a:r>
              <a:rPr lang="en-US" dirty="0" smtClean="0"/>
              <a:t>, you are more likely to get outliers, meaning you have a greater chance of getting some with a lot of candies or very few</a:t>
            </a:r>
          </a:p>
          <a:p>
            <a:pPr marL="274320" indent="-274320" fontAlgn="auto">
              <a:spcAft>
                <a:spcPts val="0"/>
              </a:spcAft>
              <a:buFont typeface="Wingdings"/>
              <a:buChar char=""/>
              <a:defRPr/>
            </a:pPr>
            <a:r>
              <a:rPr lang="en-US" dirty="0" smtClean="0"/>
              <a:t>Either way, the amount does not equal the 15 gram claim!</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Bias / error</a:t>
            </a:r>
            <a:endParaRPr lang="en-US" dirty="0"/>
          </a:p>
        </p:txBody>
      </p:sp>
      <p:sp>
        <p:nvSpPr>
          <p:cNvPr id="61442" name="Content Placeholder 2"/>
          <p:cNvSpPr>
            <a:spLocks noGrp="1"/>
          </p:cNvSpPr>
          <p:nvPr>
            <p:ph sz="quarter" idx="1"/>
          </p:nvPr>
        </p:nvSpPr>
        <p:spPr>
          <a:xfrm>
            <a:off x="457200" y="1600200"/>
            <a:ext cx="7467600" cy="4873625"/>
          </a:xfrm>
        </p:spPr>
        <p:txBody>
          <a:bodyPr/>
          <a:lstStyle/>
          <a:p>
            <a:r>
              <a:rPr lang="en-US" smtClean="0"/>
              <a:t>Human error</a:t>
            </a:r>
          </a:p>
          <a:p>
            <a:pPr lvl="1"/>
            <a:r>
              <a:rPr lang="en-US" smtClean="0"/>
              <a:t>When quickly counting the colors and weight we may have forgotten to zero the scale</a:t>
            </a:r>
          </a:p>
          <a:p>
            <a:pPr lvl="1"/>
            <a:r>
              <a:rPr lang="en-US" smtClean="0"/>
              <a:t>The weight of the sugar may have added, some bags had lots more sugar than others</a:t>
            </a:r>
          </a:p>
          <a:p>
            <a:r>
              <a:rPr lang="en-US" smtClean="0"/>
              <a:t>Only counted data from two stores: Cosco and BJs</a:t>
            </a:r>
          </a:p>
          <a:p>
            <a:r>
              <a:rPr lang="en-US" smtClean="0"/>
              <a:t>These are only one type of packaging, Sour Patch Candies come in all sorts of ways to buy</a:t>
            </a:r>
          </a:p>
          <a:p>
            <a:pPr lvl="1"/>
            <a:r>
              <a:rPr lang="en-US" smtClean="0"/>
              <a:t>These may have different distributions</a:t>
            </a:r>
          </a:p>
          <a:p>
            <a:pPr lvl="1"/>
            <a:endParaRPr lang="en-US" smtClean="0"/>
          </a:p>
          <a:p>
            <a:pPr lvl="1"/>
            <a:endParaRPr lang="en-US" smtClean="0"/>
          </a:p>
          <a:p>
            <a:pPr lvl="1"/>
            <a:endParaRPr lang="en-U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Conclusion</a:t>
            </a:r>
            <a:endParaRPr lang="en-US" dirty="0"/>
          </a:p>
        </p:txBody>
      </p:sp>
      <p:sp>
        <p:nvSpPr>
          <p:cNvPr id="62466" name="Content Placeholder 2"/>
          <p:cNvSpPr>
            <a:spLocks noGrp="1"/>
          </p:cNvSpPr>
          <p:nvPr>
            <p:ph sz="quarter" idx="1"/>
          </p:nvPr>
        </p:nvSpPr>
        <p:spPr>
          <a:xfrm>
            <a:off x="457200" y="1600200"/>
            <a:ext cx="7467600" cy="4873625"/>
          </a:xfrm>
        </p:spPr>
        <p:txBody>
          <a:bodyPr/>
          <a:lstStyle/>
          <a:p>
            <a:r>
              <a:rPr lang="en-US" smtClean="0"/>
              <a:t>The amount of Sour Patch Kids in each bag does not equal 15 grams, the expected interval is between 12.468 and 13.677 grams</a:t>
            </a:r>
          </a:p>
          <a:p>
            <a:r>
              <a:rPr lang="en-US" smtClean="0"/>
              <a:t>There is an even distribution between colors, when looking at the amount in all the packets</a:t>
            </a:r>
          </a:p>
          <a:p>
            <a:r>
              <a:rPr lang="en-US" smtClean="0"/>
              <a:t>The amount of candies in each packet is not evenly distributed </a:t>
            </a:r>
          </a:p>
          <a:p>
            <a:pPr lvl="1"/>
            <a:r>
              <a:rPr lang="en-US" smtClean="0"/>
              <a:t>Distribution is left skewed</a:t>
            </a:r>
          </a:p>
          <a:p>
            <a:pPr>
              <a:buFont typeface="Wingdings" pitchFamily="2" charset="2"/>
              <a:buNone/>
            </a:pPr>
            <a:endParaRPr lang="en-US" smtClean="0"/>
          </a:p>
          <a:p>
            <a:pPr lvl="1"/>
            <a:endParaRPr lang="en-US" smtClean="0"/>
          </a:p>
          <a:p>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A Brief history on the life of sour  patch kids</a:t>
            </a:r>
            <a:endParaRPr lang="en-US" dirty="0"/>
          </a:p>
        </p:txBody>
      </p:sp>
      <p:sp>
        <p:nvSpPr>
          <p:cNvPr id="16386" name="Content Placeholder 4"/>
          <p:cNvSpPr>
            <a:spLocks noGrp="1"/>
          </p:cNvSpPr>
          <p:nvPr>
            <p:ph sz="quarter" idx="1"/>
          </p:nvPr>
        </p:nvSpPr>
        <p:spPr>
          <a:xfrm>
            <a:off x="457200" y="1600200"/>
            <a:ext cx="7467600" cy="4873625"/>
          </a:xfrm>
        </p:spPr>
        <p:txBody>
          <a:bodyPr/>
          <a:lstStyle/>
          <a:p>
            <a:r>
              <a:rPr lang="en-US" smtClean="0"/>
              <a:t>Sour Patch Kids started as Mars Men – which were sold as one cent a piece</a:t>
            </a:r>
          </a:p>
          <a:p>
            <a:r>
              <a:rPr lang="en-US" smtClean="0"/>
              <a:t>The inspiration occurred during a time when UFO sighting were exciting </a:t>
            </a:r>
          </a:p>
          <a:p>
            <a:pPr lvl="1"/>
            <a:r>
              <a:rPr lang="en-US" smtClean="0"/>
              <a:t>Idea of a sour-coated soft candy with an “out of this world” tartness was developed in the late 1970s</a:t>
            </a:r>
          </a:p>
          <a:p>
            <a:r>
              <a:rPr lang="en-US" smtClean="0"/>
              <a:t>Believed that Frank Galatolie came up with idea of introducing sour products in soft confectionery category and experiment with cherry candy products</a:t>
            </a:r>
          </a:p>
          <a:p>
            <a:pPr lvl="1"/>
            <a:r>
              <a:rPr lang="en-US" smtClean="0"/>
              <a:t>New product was named Sour Patch Kids and distributed in the US in 1985</a:t>
            </a:r>
          </a:p>
          <a:p>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
            </a:r>
            <a:br>
              <a:rPr lang="en-US" dirty="0" smtClean="0"/>
            </a:br>
            <a:r>
              <a:rPr lang="en-US" dirty="0" smtClean="0"/>
              <a:t>Procedure</a:t>
            </a:r>
            <a:endParaRPr lang="en-US" dirty="0"/>
          </a:p>
        </p:txBody>
      </p:sp>
      <p:sp>
        <p:nvSpPr>
          <p:cNvPr id="17410" name="Content Placeholder 2"/>
          <p:cNvSpPr>
            <a:spLocks noGrp="1"/>
          </p:cNvSpPr>
          <p:nvPr>
            <p:ph sz="quarter" idx="1"/>
          </p:nvPr>
        </p:nvSpPr>
        <p:spPr>
          <a:xfrm>
            <a:off x="457200" y="1600200"/>
            <a:ext cx="7467600" cy="4873625"/>
          </a:xfrm>
        </p:spPr>
        <p:txBody>
          <a:bodyPr/>
          <a:lstStyle/>
          <a:p>
            <a:r>
              <a:rPr lang="en-US" smtClean="0"/>
              <a:t>In order to collect our data, we purchased bulk bags from Costco and BJs</a:t>
            </a:r>
          </a:p>
          <a:p>
            <a:r>
              <a:rPr lang="en-US" smtClean="0"/>
              <a:t>We took out the Swedish fish packets, and counted the Sour Patch Kids packets</a:t>
            </a:r>
          </a:p>
          <a:p>
            <a:r>
              <a:rPr lang="en-US" smtClean="0"/>
              <a:t>For each packet, we calculated the weight with a scale (in grams)</a:t>
            </a:r>
          </a:p>
          <a:p>
            <a:r>
              <a:rPr lang="en-US" smtClean="0"/>
              <a:t>We counted each color for the population of each bag, and the population of </a:t>
            </a:r>
          </a:p>
          <a:p>
            <a:endParaRPr lang="en-US" smtClean="0"/>
          </a:p>
          <a:p>
            <a:endParaRPr lang="en-US" smtClean="0"/>
          </a:p>
          <a:p>
            <a:pPr lvl="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distribution of colors</a:t>
            </a:r>
            <a:endParaRPr lang="en-US" dirty="0"/>
          </a:p>
        </p:txBody>
      </p:sp>
      <p:graphicFrame>
        <p:nvGraphicFramePr>
          <p:cNvPr id="4" name="Chart 3"/>
          <p:cNvGraphicFramePr/>
          <p:nvPr/>
        </p:nvGraphicFramePr>
        <p:xfrm>
          <a:off x="228600" y="1676400"/>
          <a:ext cx="3962400" cy="3581400"/>
        </p:xfrm>
        <a:graphic>
          <a:graphicData uri="http://schemas.openxmlformats.org/drawingml/2006/chart">
            <c:chart xmlns:c="http://schemas.openxmlformats.org/drawingml/2006/chart" xmlns:r="http://schemas.openxmlformats.org/officeDocument/2006/relationships" r:id="rId2"/>
          </a:graphicData>
        </a:graphic>
      </p:graphicFrame>
      <p:pic>
        <p:nvPicPr>
          <p:cNvPr id="18435" name="Picture 1"/>
          <p:cNvPicPr>
            <a:picLocks noChangeAspect="1" noChangeArrowheads="1"/>
          </p:cNvPicPr>
          <p:nvPr/>
        </p:nvPicPr>
        <p:blipFill>
          <a:blip r:embed="rId3"/>
          <a:srcRect/>
          <a:stretch>
            <a:fillRect/>
          </a:stretch>
        </p:blipFill>
        <p:spPr bwMode="auto">
          <a:xfrm>
            <a:off x="4383088" y="1600200"/>
            <a:ext cx="3998912" cy="3124200"/>
          </a:xfrm>
          <a:prstGeom prst="rect">
            <a:avLst/>
          </a:prstGeom>
          <a:noFill/>
          <a:ln w="9525">
            <a:noFill/>
            <a:miter lim="800000"/>
            <a:headEnd/>
            <a:tailEnd/>
          </a:ln>
        </p:spPr>
      </p:pic>
      <p:sp>
        <p:nvSpPr>
          <p:cNvPr id="18436" name="TextBox 4"/>
          <p:cNvSpPr txBox="1">
            <a:spLocks noChangeArrowheads="1"/>
          </p:cNvSpPr>
          <p:nvPr/>
        </p:nvSpPr>
        <p:spPr bwMode="auto">
          <a:xfrm>
            <a:off x="762000" y="5029200"/>
            <a:ext cx="6705600" cy="646113"/>
          </a:xfrm>
          <a:prstGeom prst="rect">
            <a:avLst/>
          </a:prstGeom>
          <a:noFill/>
          <a:ln w="9525">
            <a:noFill/>
            <a:miter lim="800000"/>
            <a:headEnd/>
            <a:tailEnd/>
          </a:ln>
        </p:spPr>
        <p:txBody>
          <a:bodyPr>
            <a:spAutoFit/>
          </a:bodyPr>
          <a:lstStyle/>
          <a:p>
            <a:r>
              <a:rPr lang="en-US">
                <a:latin typeface="Century Schoolbook" pitchFamily="18" charset="0"/>
              </a:rPr>
              <a:t>Distribution of the population of sour patch colors remains very even. The means all colors fall within the 1.6-1.7 range.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7467600" cy="762000"/>
          </a:xfrm>
        </p:spPr>
        <p:txBody>
          <a:bodyPr/>
          <a:lstStyle/>
          <a:p>
            <a:pPr fontAlgn="auto">
              <a:spcAft>
                <a:spcPts val="0"/>
              </a:spcAft>
              <a:defRPr/>
            </a:pPr>
            <a:r>
              <a:rPr lang="en-US" dirty="0" smtClean="0"/>
              <a:t>Frequency Histograms for Colors</a:t>
            </a:r>
            <a:endParaRPr lang="en-US" dirty="0"/>
          </a:p>
        </p:txBody>
      </p:sp>
      <p:pic>
        <p:nvPicPr>
          <p:cNvPr id="4" name="Picture 6"/>
          <p:cNvPicPr>
            <a:picLocks noChangeAspect="1" noChangeArrowheads="1"/>
          </p:cNvPicPr>
          <p:nvPr/>
        </p:nvPicPr>
        <p:blipFill>
          <a:blip r:embed="rId2" cstate="print">
            <a:duotone>
              <a:prstClr val="black"/>
              <a:srgbClr val="92D050">
                <a:tint val="45000"/>
                <a:satMod val="400000"/>
              </a:srgbClr>
            </a:duotone>
          </a:blip>
          <a:srcRect/>
          <a:stretch>
            <a:fillRect/>
          </a:stretch>
        </p:blipFill>
        <p:spPr bwMode="auto">
          <a:xfrm>
            <a:off x="304800" y="990600"/>
            <a:ext cx="2819400" cy="2302510"/>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duotone>
              <a:prstClr val="black"/>
              <a:srgbClr val="F48930">
                <a:tint val="45000"/>
                <a:satMod val="400000"/>
              </a:srgbClr>
            </a:duotone>
          </a:blip>
          <a:srcRect/>
          <a:stretch>
            <a:fillRect/>
          </a:stretch>
        </p:blipFill>
        <p:spPr bwMode="auto">
          <a:xfrm>
            <a:off x="304800" y="3429000"/>
            <a:ext cx="2895600" cy="2364740"/>
          </a:xfrm>
          <a:prstGeom prst="rect">
            <a:avLst/>
          </a:prstGeom>
          <a:noFill/>
          <a:ln w="9525">
            <a:noFill/>
            <a:miter lim="800000"/>
            <a:headEnd/>
            <a:tailEnd/>
          </a:ln>
          <a:effectLst/>
        </p:spPr>
      </p:pic>
      <p:pic>
        <p:nvPicPr>
          <p:cNvPr id="6" name="Picture 4"/>
          <p:cNvPicPr>
            <a:picLocks noChangeAspect="1" noChangeArrowheads="1"/>
          </p:cNvPicPr>
          <p:nvPr/>
        </p:nvPicPr>
        <p:blipFill>
          <a:blip r:embed="rId4" cstate="print">
            <a:duotone>
              <a:prstClr val="black"/>
              <a:srgbClr val="FFFF00">
                <a:tint val="45000"/>
                <a:satMod val="400000"/>
              </a:srgbClr>
            </a:duotone>
          </a:blip>
          <a:srcRect/>
          <a:stretch>
            <a:fillRect/>
          </a:stretch>
        </p:blipFill>
        <p:spPr bwMode="auto">
          <a:xfrm>
            <a:off x="4038600" y="990600"/>
            <a:ext cx="2857500" cy="2333625"/>
          </a:xfrm>
          <a:prstGeom prst="rect">
            <a:avLst/>
          </a:prstGeom>
          <a:noFill/>
          <a:ln w="9525">
            <a:noFill/>
            <a:miter lim="800000"/>
            <a:headEnd/>
            <a:tailEnd/>
          </a:ln>
          <a:effectLst/>
        </p:spPr>
      </p:pic>
      <p:pic>
        <p:nvPicPr>
          <p:cNvPr id="7" name="Picture 5"/>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4000500" y="3429000"/>
            <a:ext cx="2857500" cy="2333625"/>
          </a:xfrm>
          <a:prstGeom prst="rect">
            <a:avLst/>
          </a:prstGeom>
          <a:noFill/>
          <a:ln w="9525">
            <a:noFill/>
            <a:miter lim="800000"/>
            <a:headEnd/>
            <a:tailEnd/>
          </a:ln>
          <a:effectLst/>
        </p:spPr>
      </p:pic>
      <p:sp>
        <p:nvSpPr>
          <p:cNvPr id="19462" name="TextBox 7"/>
          <p:cNvSpPr txBox="1">
            <a:spLocks noChangeArrowheads="1"/>
          </p:cNvSpPr>
          <p:nvPr/>
        </p:nvSpPr>
        <p:spPr bwMode="auto">
          <a:xfrm>
            <a:off x="228600" y="5791200"/>
            <a:ext cx="7696200" cy="646113"/>
          </a:xfrm>
          <a:prstGeom prst="rect">
            <a:avLst/>
          </a:prstGeom>
          <a:noFill/>
          <a:ln w="9525">
            <a:noFill/>
            <a:miter lim="800000"/>
            <a:headEnd/>
            <a:tailEnd/>
          </a:ln>
        </p:spPr>
        <p:txBody>
          <a:bodyPr>
            <a:spAutoFit/>
          </a:bodyPr>
          <a:lstStyle/>
          <a:p>
            <a:r>
              <a:rPr lang="en-US">
                <a:latin typeface="Century Schoolbook" pitchFamily="18" charset="0"/>
              </a:rPr>
              <a:t>Distributions are slightly right skewed and unimodal. </a:t>
            </a:r>
          </a:p>
          <a:p>
            <a:r>
              <a:rPr lang="en-US">
                <a:latin typeface="Century Schoolbook" pitchFamily="18" charset="0"/>
              </a:rPr>
              <a:t>Red and yellow colored sour patch have outliers. </a:t>
            </a:r>
          </a:p>
        </p:txBody>
      </p:sp>
      <p:sp>
        <p:nvSpPr>
          <p:cNvPr id="19463" name="TextBox 8"/>
          <p:cNvSpPr txBox="1">
            <a:spLocks noChangeArrowheads="1"/>
          </p:cNvSpPr>
          <p:nvPr/>
        </p:nvSpPr>
        <p:spPr bwMode="auto">
          <a:xfrm>
            <a:off x="7086600" y="1600200"/>
            <a:ext cx="1447800" cy="1477963"/>
          </a:xfrm>
          <a:prstGeom prst="rect">
            <a:avLst/>
          </a:prstGeom>
          <a:noFill/>
          <a:ln w="9525">
            <a:noFill/>
            <a:miter lim="800000"/>
            <a:headEnd/>
            <a:tailEnd/>
          </a:ln>
        </p:spPr>
        <p:txBody>
          <a:bodyPr>
            <a:spAutoFit/>
          </a:bodyPr>
          <a:lstStyle/>
          <a:p>
            <a:r>
              <a:rPr lang="en-US">
                <a:latin typeface="Century Schoolbook" pitchFamily="18" charset="0"/>
              </a:rPr>
              <a:t>Yellow has a outlier of 7 and red has an outlier of 6. </a:t>
            </a:r>
          </a:p>
        </p:txBody>
      </p:sp>
      <p:sp>
        <p:nvSpPr>
          <p:cNvPr id="19464" name="TextBox 9"/>
          <p:cNvSpPr txBox="1">
            <a:spLocks noChangeArrowheads="1"/>
          </p:cNvSpPr>
          <p:nvPr/>
        </p:nvSpPr>
        <p:spPr bwMode="auto">
          <a:xfrm>
            <a:off x="1981200" y="1295400"/>
            <a:ext cx="1143000" cy="646113"/>
          </a:xfrm>
          <a:prstGeom prst="rect">
            <a:avLst/>
          </a:prstGeom>
          <a:noFill/>
          <a:ln w="9525">
            <a:noFill/>
            <a:miter lim="800000"/>
            <a:headEnd/>
            <a:tailEnd/>
          </a:ln>
        </p:spPr>
        <p:txBody>
          <a:bodyPr>
            <a:spAutoFit/>
          </a:bodyPr>
          <a:lstStyle/>
          <a:p>
            <a:r>
              <a:rPr lang="en-US">
                <a:latin typeface="Century Schoolbook" pitchFamily="18" charset="0"/>
              </a:rPr>
              <a:t>Range: 0-5</a:t>
            </a:r>
          </a:p>
        </p:txBody>
      </p:sp>
      <p:sp>
        <p:nvSpPr>
          <p:cNvPr id="19465" name="TextBox 10"/>
          <p:cNvSpPr txBox="1">
            <a:spLocks noChangeArrowheads="1"/>
          </p:cNvSpPr>
          <p:nvPr/>
        </p:nvSpPr>
        <p:spPr bwMode="auto">
          <a:xfrm>
            <a:off x="5715000" y="1447800"/>
            <a:ext cx="1143000" cy="646113"/>
          </a:xfrm>
          <a:prstGeom prst="rect">
            <a:avLst/>
          </a:prstGeom>
          <a:noFill/>
          <a:ln w="9525">
            <a:noFill/>
            <a:miter lim="800000"/>
            <a:headEnd/>
            <a:tailEnd/>
          </a:ln>
        </p:spPr>
        <p:txBody>
          <a:bodyPr>
            <a:spAutoFit/>
          </a:bodyPr>
          <a:lstStyle/>
          <a:p>
            <a:r>
              <a:rPr lang="en-US">
                <a:latin typeface="Century Schoolbook" pitchFamily="18" charset="0"/>
              </a:rPr>
              <a:t>Range: 0-7</a:t>
            </a:r>
          </a:p>
        </p:txBody>
      </p:sp>
      <p:sp>
        <p:nvSpPr>
          <p:cNvPr id="19466" name="TextBox 11"/>
          <p:cNvSpPr txBox="1">
            <a:spLocks noChangeArrowheads="1"/>
          </p:cNvSpPr>
          <p:nvPr/>
        </p:nvSpPr>
        <p:spPr bwMode="auto">
          <a:xfrm>
            <a:off x="1905000" y="3886200"/>
            <a:ext cx="1143000" cy="646113"/>
          </a:xfrm>
          <a:prstGeom prst="rect">
            <a:avLst/>
          </a:prstGeom>
          <a:noFill/>
          <a:ln w="9525">
            <a:noFill/>
            <a:miter lim="800000"/>
            <a:headEnd/>
            <a:tailEnd/>
          </a:ln>
        </p:spPr>
        <p:txBody>
          <a:bodyPr>
            <a:spAutoFit/>
          </a:bodyPr>
          <a:lstStyle/>
          <a:p>
            <a:r>
              <a:rPr lang="en-US">
                <a:latin typeface="Century Schoolbook" pitchFamily="18" charset="0"/>
              </a:rPr>
              <a:t>Range: 0-5</a:t>
            </a:r>
          </a:p>
        </p:txBody>
      </p:sp>
      <p:sp>
        <p:nvSpPr>
          <p:cNvPr id="19467" name="TextBox 12"/>
          <p:cNvSpPr txBox="1">
            <a:spLocks noChangeArrowheads="1"/>
          </p:cNvSpPr>
          <p:nvPr/>
        </p:nvSpPr>
        <p:spPr bwMode="auto">
          <a:xfrm>
            <a:off x="5715000" y="3962400"/>
            <a:ext cx="1143000" cy="646113"/>
          </a:xfrm>
          <a:prstGeom prst="rect">
            <a:avLst/>
          </a:prstGeom>
          <a:noFill/>
          <a:ln w="9525">
            <a:noFill/>
            <a:miter lim="800000"/>
            <a:headEnd/>
            <a:tailEnd/>
          </a:ln>
        </p:spPr>
        <p:txBody>
          <a:bodyPr>
            <a:spAutoFit/>
          </a:bodyPr>
          <a:lstStyle/>
          <a:p>
            <a:r>
              <a:rPr lang="en-US">
                <a:latin typeface="Century Schoolbook" pitchFamily="18" charset="0"/>
              </a:rPr>
              <a:t>Range: 0-6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p:cNvPicPr>
            <a:picLocks noChangeAspect="1" noChangeArrowheads="1"/>
          </p:cNvPicPr>
          <p:nvPr/>
        </p:nvPicPr>
        <p:blipFill>
          <a:blip r:embed="rId2"/>
          <a:srcRect/>
          <a:stretch>
            <a:fillRect/>
          </a:stretch>
        </p:blipFill>
        <p:spPr bwMode="auto">
          <a:xfrm>
            <a:off x="4648200" y="3586163"/>
            <a:ext cx="3352800" cy="2738437"/>
          </a:xfrm>
          <a:prstGeom prst="rect">
            <a:avLst/>
          </a:prstGeom>
          <a:noFill/>
          <a:ln w="9525">
            <a:noFill/>
            <a:miter lim="800000"/>
            <a:headEnd/>
            <a:tailEnd/>
          </a:ln>
        </p:spPr>
      </p:pic>
      <p:sp>
        <p:nvSpPr>
          <p:cNvPr id="5" name="Title 4"/>
          <p:cNvSpPr>
            <a:spLocks noGrp="1"/>
          </p:cNvSpPr>
          <p:nvPr>
            <p:ph type="title"/>
          </p:nvPr>
        </p:nvSpPr>
        <p:spPr>
          <a:xfrm>
            <a:off x="457200" y="304800"/>
            <a:ext cx="7467600" cy="655638"/>
          </a:xfrm>
        </p:spPr>
        <p:txBody>
          <a:bodyPr/>
          <a:lstStyle/>
          <a:p>
            <a:pPr fontAlgn="auto">
              <a:spcAft>
                <a:spcPts val="0"/>
              </a:spcAft>
              <a:defRPr/>
            </a:pPr>
            <a:r>
              <a:rPr lang="en-US" dirty="0" smtClean="0"/>
              <a:t>Histogram and scatter plots</a:t>
            </a:r>
            <a:endParaRPr lang="en-US" dirty="0"/>
          </a:p>
        </p:txBody>
      </p:sp>
      <p:pic>
        <p:nvPicPr>
          <p:cNvPr id="20483" name="Picture 2"/>
          <p:cNvPicPr>
            <a:picLocks noGrp="1" noChangeAspect="1" noChangeArrowheads="1"/>
          </p:cNvPicPr>
          <p:nvPr>
            <p:ph sz="quarter" idx="1"/>
          </p:nvPr>
        </p:nvPicPr>
        <p:blipFill>
          <a:blip r:embed="rId3"/>
          <a:srcRect/>
          <a:stretch>
            <a:fillRect/>
          </a:stretch>
        </p:blipFill>
        <p:spPr>
          <a:xfrm>
            <a:off x="457200" y="1066800"/>
            <a:ext cx="3268663" cy="2667000"/>
          </a:xfrm>
        </p:spPr>
      </p:pic>
      <p:sp>
        <p:nvSpPr>
          <p:cNvPr id="20484" name="TextBox 7"/>
          <p:cNvSpPr txBox="1">
            <a:spLocks noChangeArrowheads="1"/>
          </p:cNvSpPr>
          <p:nvPr/>
        </p:nvSpPr>
        <p:spPr bwMode="auto">
          <a:xfrm>
            <a:off x="4114800" y="1066800"/>
            <a:ext cx="3886200" cy="1754188"/>
          </a:xfrm>
          <a:prstGeom prst="rect">
            <a:avLst/>
          </a:prstGeom>
          <a:noFill/>
          <a:ln w="9525">
            <a:noFill/>
            <a:miter lim="800000"/>
            <a:headEnd/>
            <a:tailEnd/>
          </a:ln>
        </p:spPr>
        <p:txBody>
          <a:bodyPr>
            <a:spAutoFit/>
          </a:bodyPr>
          <a:lstStyle/>
          <a:p>
            <a:r>
              <a:rPr lang="en-US">
                <a:latin typeface="Century Schoolbook" pitchFamily="18" charset="0"/>
              </a:rPr>
              <a:t>Our histograms show that the sour patch kids packets have a left skewed distribution, and are unimodal. Our range for the amount in each packet is from 0-10. </a:t>
            </a:r>
          </a:p>
        </p:txBody>
      </p:sp>
      <p:sp>
        <p:nvSpPr>
          <p:cNvPr id="20485" name="TextBox 8"/>
          <p:cNvSpPr txBox="1">
            <a:spLocks noChangeArrowheads="1"/>
          </p:cNvSpPr>
          <p:nvPr/>
        </p:nvSpPr>
        <p:spPr bwMode="auto">
          <a:xfrm>
            <a:off x="533400" y="4191000"/>
            <a:ext cx="3505200" cy="1754188"/>
          </a:xfrm>
          <a:prstGeom prst="rect">
            <a:avLst/>
          </a:prstGeom>
          <a:noFill/>
          <a:ln w="9525">
            <a:noFill/>
            <a:miter lim="800000"/>
            <a:headEnd/>
            <a:tailEnd/>
          </a:ln>
        </p:spPr>
        <p:txBody>
          <a:bodyPr>
            <a:spAutoFit/>
          </a:bodyPr>
          <a:lstStyle/>
          <a:p>
            <a:r>
              <a:rPr lang="en-US">
                <a:latin typeface="Century Schoolbook" pitchFamily="18" charset="0"/>
              </a:rPr>
              <a:t>Our scatter plot shows that the weight and amount of sour patch kids is linear. As the amount of sour patch kids in each packet increases, the weight of the packet increases.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Box plots</a:t>
            </a:r>
            <a:endParaRPr lang="en-US" dirty="0"/>
          </a:p>
        </p:txBody>
      </p:sp>
      <p:pic>
        <p:nvPicPr>
          <p:cNvPr id="21506" name="Content Placeholder 3"/>
          <p:cNvPicPr>
            <a:picLocks noGrp="1" noChangeAspect="1" noChangeArrowheads="1"/>
          </p:cNvPicPr>
          <p:nvPr>
            <p:ph sz="quarter" idx="1"/>
          </p:nvPr>
        </p:nvPicPr>
        <p:blipFill>
          <a:blip r:embed="rId2"/>
          <a:srcRect/>
          <a:stretch>
            <a:fillRect/>
          </a:stretch>
        </p:blipFill>
        <p:spPr>
          <a:xfrm>
            <a:off x="381000" y="1676400"/>
            <a:ext cx="3733800" cy="3044825"/>
          </a:xfrm>
        </p:spPr>
      </p:pic>
      <p:pic>
        <p:nvPicPr>
          <p:cNvPr id="21507" name="Picture 2"/>
          <p:cNvPicPr>
            <a:picLocks noChangeAspect="1" noChangeArrowheads="1"/>
          </p:cNvPicPr>
          <p:nvPr/>
        </p:nvPicPr>
        <p:blipFill>
          <a:blip r:embed="rId3"/>
          <a:srcRect/>
          <a:stretch>
            <a:fillRect/>
          </a:stretch>
        </p:blipFill>
        <p:spPr bwMode="auto">
          <a:xfrm>
            <a:off x="4841875" y="1676400"/>
            <a:ext cx="3640138" cy="2971800"/>
          </a:xfrm>
          <a:prstGeom prst="rect">
            <a:avLst/>
          </a:prstGeom>
          <a:noFill/>
          <a:ln w="9525">
            <a:noFill/>
            <a:miter lim="800000"/>
            <a:headEnd/>
            <a:tailEnd/>
          </a:ln>
        </p:spPr>
      </p:pic>
      <p:sp>
        <p:nvSpPr>
          <p:cNvPr id="21508" name="TextBox 5"/>
          <p:cNvSpPr txBox="1">
            <a:spLocks noChangeArrowheads="1"/>
          </p:cNvSpPr>
          <p:nvPr/>
        </p:nvSpPr>
        <p:spPr bwMode="auto">
          <a:xfrm>
            <a:off x="76200" y="4724400"/>
            <a:ext cx="4343400" cy="2032000"/>
          </a:xfrm>
          <a:prstGeom prst="rect">
            <a:avLst/>
          </a:prstGeom>
          <a:noFill/>
          <a:ln w="9525">
            <a:noFill/>
            <a:miter lim="800000"/>
            <a:headEnd/>
            <a:tailEnd/>
          </a:ln>
        </p:spPr>
        <p:txBody>
          <a:bodyPr>
            <a:spAutoFit/>
          </a:bodyPr>
          <a:lstStyle/>
          <a:p>
            <a:r>
              <a:rPr lang="en-US">
                <a:latin typeface="Century Schoolbook" pitchFamily="18" charset="0"/>
              </a:rPr>
              <a:t>Our box plot shows that BJs appears to have a more even distribution of the amount of candies, and only two outliers. While Costco has 6 outliers. Costco has a greater range and smaller IQR, while BJs has a much large IQR but a smaller range. </a:t>
            </a:r>
          </a:p>
        </p:txBody>
      </p:sp>
      <p:sp>
        <p:nvSpPr>
          <p:cNvPr id="21509" name="TextBox 6"/>
          <p:cNvSpPr txBox="1">
            <a:spLocks noChangeArrowheads="1"/>
          </p:cNvSpPr>
          <p:nvPr/>
        </p:nvSpPr>
        <p:spPr bwMode="auto">
          <a:xfrm>
            <a:off x="4800600" y="4800600"/>
            <a:ext cx="3657600" cy="2032000"/>
          </a:xfrm>
          <a:prstGeom prst="rect">
            <a:avLst/>
          </a:prstGeom>
          <a:noFill/>
          <a:ln w="9525">
            <a:noFill/>
            <a:miter lim="800000"/>
            <a:headEnd/>
            <a:tailEnd/>
          </a:ln>
        </p:spPr>
        <p:txBody>
          <a:bodyPr>
            <a:spAutoFit/>
          </a:bodyPr>
          <a:lstStyle/>
          <a:p>
            <a:r>
              <a:rPr lang="en-US">
                <a:latin typeface="Century Schoolbook" pitchFamily="18" charset="0"/>
              </a:rPr>
              <a:t>The weight of the candies appears to be slightly left skewed for both box plots between both stores. However, Costco has a smaller IQR, while BJs has a smaller range. </a:t>
            </a:r>
          </a:p>
        </p:txBody>
      </p:sp>
      <p:sp>
        <p:nvSpPr>
          <p:cNvPr id="21510" name="TextBox 7"/>
          <p:cNvSpPr txBox="1">
            <a:spLocks noChangeArrowheads="1"/>
          </p:cNvSpPr>
          <p:nvPr/>
        </p:nvSpPr>
        <p:spPr bwMode="auto">
          <a:xfrm>
            <a:off x="4191000" y="533400"/>
            <a:ext cx="4527550" cy="923925"/>
          </a:xfrm>
          <a:prstGeom prst="rect">
            <a:avLst/>
          </a:prstGeom>
          <a:noFill/>
          <a:ln w="9525">
            <a:noFill/>
            <a:miter lim="800000"/>
            <a:headEnd/>
            <a:tailEnd/>
          </a:ln>
        </p:spPr>
        <p:txBody>
          <a:bodyPr>
            <a:spAutoFit/>
          </a:bodyPr>
          <a:lstStyle/>
          <a:p>
            <a:r>
              <a:rPr lang="en-US">
                <a:latin typeface="Century Schoolbook" pitchFamily="18" charset="0"/>
              </a:rPr>
              <a:t>* These box plots appear similar because as we showed before, the amount and weight have a linear relationship.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Conclusions about our population</a:t>
            </a:r>
            <a:endParaRPr lang="en-US" dirty="0"/>
          </a:p>
        </p:txBody>
      </p:sp>
      <p:sp>
        <p:nvSpPr>
          <p:cNvPr id="22530" name="Content Placeholder 2"/>
          <p:cNvSpPr>
            <a:spLocks noGrp="1"/>
          </p:cNvSpPr>
          <p:nvPr>
            <p:ph sz="quarter" idx="1"/>
          </p:nvPr>
        </p:nvSpPr>
        <p:spPr>
          <a:xfrm>
            <a:off x="457200" y="1600200"/>
            <a:ext cx="7467600" cy="4873625"/>
          </a:xfrm>
        </p:spPr>
        <p:txBody>
          <a:bodyPr/>
          <a:lstStyle/>
          <a:p>
            <a:r>
              <a:rPr lang="en-US" smtClean="0"/>
              <a:t>Colors of the candies are evenly distributed </a:t>
            </a:r>
          </a:p>
          <a:p>
            <a:r>
              <a:rPr lang="en-US" smtClean="0"/>
              <a:t>The population of each color in each packet range from 0-7</a:t>
            </a:r>
          </a:p>
          <a:p>
            <a:r>
              <a:rPr lang="en-US" smtClean="0"/>
              <a:t>Both yellow and red had outliers</a:t>
            </a:r>
          </a:p>
          <a:p>
            <a:r>
              <a:rPr lang="en-US" smtClean="0"/>
              <a:t>The distribution of the amount of candies is left skewed, and unimodal</a:t>
            </a:r>
          </a:p>
          <a:p>
            <a:pPr lvl="1"/>
            <a:r>
              <a:rPr lang="en-US" smtClean="0"/>
              <a:t>Mode = 8 </a:t>
            </a:r>
          </a:p>
          <a:p>
            <a:r>
              <a:rPr lang="en-US" smtClean="0"/>
              <a:t>Costco appears to have a lot more outliers and smaller IQR, but a greater range than BJs</a:t>
            </a:r>
          </a:p>
          <a:p>
            <a:pPr lvl="1"/>
            <a:r>
              <a:rPr lang="en-US" smtClean="0"/>
              <a:t>Costco’s distribution is more random</a:t>
            </a:r>
          </a:p>
          <a:p>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310</TotalTime>
  <Words>1220</Words>
  <Application>Microsoft Office PowerPoint</Application>
  <PresentationFormat>On-screen Show (4:3)</PresentationFormat>
  <Paragraphs>170</Paragraphs>
  <Slides>22</Slides>
  <Notes>0</Notes>
  <HiddenSlides>0</HiddenSlides>
  <MMClips>0</MMClips>
  <ScaleCrop>false</ScaleCrop>
  <HeadingPairs>
    <vt:vector size="8" baseType="variant">
      <vt:variant>
        <vt:lpstr>Fonts Used</vt:lpstr>
      </vt:variant>
      <vt:variant>
        <vt:i4>6</vt:i4>
      </vt:variant>
      <vt:variant>
        <vt:lpstr>Design Template</vt:lpstr>
      </vt:variant>
      <vt:variant>
        <vt:i4>7</vt:i4>
      </vt:variant>
      <vt:variant>
        <vt:lpstr>Embedded OLE Servers</vt:lpstr>
      </vt:variant>
      <vt:variant>
        <vt:i4>1</vt:i4>
      </vt:variant>
      <vt:variant>
        <vt:lpstr>Slide Titles</vt:lpstr>
      </vt:variant>
      <vt:variant>
        <vt:i4>22</vt:i4>
      </vt:variant>
    </vt:vector>
  </HeadingPairs>
  <TitlesOfParts>
    <vt:vector size="36" baseType="lpstr">
      <vt:lpstr>Century Schoolbook</vt:lpstr>
      <vt:lpstr>Arial</vt:lpstr>
      <vt:lpstr>Wingdings</vt:lpstr>
      <vt:lpstr>Wingdings 2</vt:lpstr>
      <vt:lpstr>Calibri</vt:lpstr>
      <vt:lpstr>Lucida Handwriting</vt:lpstr>
      <vt:lpstr>Oriel</vt:lpstr>
      <vt:lpstr>Oriel</vt:lpstr>
      <vt:lpstr>Oriel</vt:lpstr>
      <vt:lpstr>Oriel</vt:lpstr>
      <vt:lpstr>Oriel</vt:lpstr>
      <vt:lpstr>Oriel</vt:lpstr>
      <vt:lpstr>Oriel</vt:lpstr>
      <vt:lpstr>Equation</vt:lpstr>
      <vt:lpstr>Slide 1</vt:lpstr>
      <vt:lpstr>Slide 2</vt:lpstr>
      <vt:lpstr>A BRIEF HISTORY ON THE LIFE OF SOUR  PATCH KIDS</vt:lpstr>
      <vt:lpstr> PROCEDURE</vt:lpstr>
      <vt:lpstr>DISTRIBUTION OF COLORS</vt:lpstr>
      <vt:lpstr>FREQUENCY HISTOGRAMS FOR COLORS</vt:lpstr>
      <vt:lpstr>HISTOGRAM AND SCATTER PLOTS</vt:lpstr>
      <vt:lpstr>BOX PLOTS</vt:lpstr>
      <vt:lpstr>CONCLUSIONS ABOUT OUR POPULATION</vt:lpstr>
      <vt:lpstr>ASSUMPTIONS FOR 1 SAMPLE T-TEST (TO SEE IF THE 15.0 CLAIM FITS)</vt:lpstr>
      <vt:lpstr>1 SAMPLE T-TEST MECHANICS</vt:lpstr>
      <vt:lpstr>CHI-SQUARE GOODNESS OF FIT TEST FOR COLOR </vt:lpstr>
      <vt:lpstr>MECHANICS</vt:lpstr>
      <vt:lpstr>1 SAMPLE T-INTERVAL (95% CONFIDENCE)</vt:lpstr>
      <vt:lpstr>1 SAMPLE T-INTERVAL MECHANICS</vt:lpstr>
      <vt:lpstr>CHI-SQUARE HOMOGENEITY FOR COLOR VS. STORE</vt:lpstr>
      <vt:lpstr>HYPOTHESIS</vt:lpstr>
      <vt:lpstr>MECHANICS</vt:lpstr>
      <vt:lpstr>PERSONAL OPINIONS/ CONCLUSIONS</vt:lpstr>
      <vt:lpstr>APPLICATION</vt:lpstr>
      <vt:lpstr>BIAS / 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Sour Patch  Kids</dc:title>
  <dc:creator>simo.a664</dc:creator>
  <cp:lastModifiedBy>koneli</cp:lastModifiedBy>
  <cp:revision>39</cp:revision>
  <dcterms:created xsi:type="dcterms:W3CDTF">2011-06-01T17:21:24Z</dcterms:created>
  <dcterms:modified xsi:type="dcterms:W3CDTF">2012-05-02T19:45:36Z</dcterms:modified>
</cp:coreProperties>
</file>